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3" r:id="rId3"/>
    <p:sldId id="286" r:id="rId4"/>
    <p:sldId id="259" r:id="rId5"/>
    <p:sldId id="278" r:id="rId6"/>
    <p:sldId id="274" r:id="rId7"/>
    <p:sldId id="287" r:id="rId8"/>
    <p:sldId id="275" r:id="rId9"/>
    <p:sldId id="272" r:id="rId10"/>
    <p:sldId id="281" r:id="rId11"/>
    <p:sldId id="266" r:id="rId12"/>
    <p:sldId id="282" r:id="rId13"/>
    <p:sldId id="264" r:id="rId14"/>
    <p:sldId id="283" r:id="rId15"/>
    <p:sldId id="276" r:id="rId16"/>
    <p:sldId id="284" r:id="rId17"/>
    <p:sldId id="277" r:id="rId18"/>
    <p:sldId id="285" r:id="rId19"/>
    <p:sldId id="288" r:id="rId20"/>
    <p:sldId id="270" r:id="rId21"/>
    <p:sldId id="289" r:id="rId22"/>
  </p:sldIdLst>
  <p:sldSz cx="12192000" cy="6858000"/>
  <p:notesSz cx="6858000" cy="9144000"/>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tz" id="{15BEE399-0C7A-4D95-8F17-59940D68D46D}">
          <p14:sldIdLst>
            <p14:sldId id="256"/>
          </p14:sldIdLst>
        </p14:section>
        <p14:section name="Dienstag" id="{943804E7-968D-402B-8B7C-2690A6DF3232}">
          <p14:sldIdLst>
            <p14:sldId id="263"/>
            <p14:sldId id="286"/>
            <p14:sldId id="259"/>
            <p14:sldId id="278"/>
            <p14:sldId id="274"/>
          </p14:sldIdLst>
        </p14:section>
        <p14:section name="Mittwoch" id="{56B6CF6E-6174-469E-B043-7042D28E7BA1}">
          <p14:sldIdLst>
            <p14:sldId id="287"/>
            <p14:sldId id="275"/>
            <p14:sldId id="272"/>
            <p14:sldId id="281"/>
            <p14:sldId id="266"/>
            <p14:sldId id="282"/>
          </p14:sldIdLst>
        </p14:section>
        <p14:section name="Donnerstag" id="{AAB6D945-23ED-44A5-8C29-E70DF2DA5F37}">
          <p14:sldIdLst>
            <p14:sldId id="264"/>
            <p14:sldId id="283"/>
            <p14:sldId id="276"/>
            <p14:sldId id="284"/>
            <p14:sldId id="277"/>
            <p14:sldId id="285"/>
            <p14:sldId id="288"/>
            <p14:sldId id="270"/>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45" autoAdjust="0"/>
  </p:normalViewPr>
  <p:slideViewPr>
    <p:cSldViewPr snapToGrid="0">
      <p:cViewPr>
        <p:scale>
          <a:sx n="105" d="100"/>
          <a:sy n="105" d="100"/>
        </p:scale>
        <p:origin x="28"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D7D3C-7AA4-4686-8206-681BE6FB716A}" type="datetimeFigureOut">
              <a:rPr lang="de-DE" smtClean="0"/>
              <a:t>03.02.26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06241-3D68-4294-8C13-9D162B7348EE}" type="slidenum">
              <a:rPr lang="de-DE" smtClean="0"/>
              <a:t>‹Nr.›</a:t>
            </a:fld>
            <a:endParaRPr lang="de-DE"/>
          </a:p>
        </p:txBody>
      </p:sp>
    </p:spTree>
    <p:extLst>
      <p:ext uri="{BB962C8B-B14F-4D97-AF65-F5344CB8AC3E}">
        <p14:creationId xmlns:p14="http://schemas.microsoft.com/office/powerpoint/2010/main" val="3018787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206241-3D68-4294-8C13-9D162B7348EE}" type="slidenum">
              <a:rPr lang="de-DE" smtClean="0"/>
              <a:t>2</a:t>
            </a:fld>
            <a:endParaRPr lang="de-DE"/>
          </a:p>
        </p:txBody>
      </p:sp>
    </p:spTree>
    <p:extLst>
      <p:ext uri="{BB962C8B-B14F-4D97-AF65-F5344CB8AC3E}">
        <p14:creationId xmlns:p14="http://schemas.microsoft.com/office/powerpoint/2010/main" val="351921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206241-3D68-4294-8C13-9D162B7348EE}" type="slidenum">
              <a:rPr lang="de-DE" smtClean="0"/>
              <a:t>4</a:t>
            </a:fld>
            <a:endParaRPr lang="de-DE"/>
          </a:p>
        </p:txBody>
      </p:sp>
    </p:spTree>
    <p:extLst>
      <p:ext uri="{BB962C8B-B14F-4D97-AF65-F5344CB8AC3E}">
        <p14:creationId xmlns:p14="http://schemas.microsoft.com/office/powerpoint/2010/main" val="268885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206241-3D68-4294-8C13-9D162B7348EE}" type="slidenum">
              <a:rPr lang="de-DE" smtClean="0"/>
              <a:t>6</a:t>
            </a:fld>
            <a:endParaRPr lang="de-DE"/>
          </a:p>
        </p:txBody>
      </p:sp>
    </p:spTree>
    <p:extLst>
      <p:ext uri="{BB962C8B-B14F-4D97-AF65-F5344CB8AC3E}">
        <p14:creationId xmlns:p14="http://schemas.microsoft.com/office/powerpoint/2010/main" val="287500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206241-3D68-4294-8C13-9D162B7348EE}" type="slidenum">
              <a:rPr lang="de-DE" smtClean="0"/>
              <a:t>9</a:t>
            </a:fld>
            <a:endParaRPr lang="de-DE"/>
          </a:p>
        </p:txBody>
      </p:sp>
    </p:spTree>
    <p:extLst>
      <p:ext uri="{BB962C8B-B14F-4D97-AF65-F5344CB8AC3E}">
        <p14:creationId xmlns:p14="http://schemas.microsoft.com/office/powerpoint/2010/main" val="363561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206241-3D68-4294-8C13-9D162B7348EE}" type="slidenum">
              <a:rPr lang="de-DE" smtClean="0"/>
              <a:t>13</a:t>
            </a:fld>
            <a:endParaRPr lang="de-DE"/>
          </a:p>
        </p:txBody>
      </p:sp>
    </p:spTree>
    <p:extLst>
      <p:ext uri="{BB962C8B-B14F-4D97-AF65-F5344CB8AC3E}">
        <p14:creationId xmlns:p14="http://schemas.microsoft.com/office/powerpoint/2010/main" val="209452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206241-3D68-4294-8C13-9D162B7348EE}" type="slidenum">
              <a:rPr lang="de-DE" smtClean="0"/>
              <a:t>17</a:t>
            </a:fld>
            <a:endParaRPr lang="de-DE"/>
          </a:p>
        </p:txBody>
      </p:sp>
    </p:spTree>
    <p:extLst>
      <p:ext uri="{BB962C8B-B14F-4D97-AF65-F5344CB8AC3E}">
        <p14:creationId xmlns:p14="http://schemas.microsoft.com/office/powerpoint/2010/main" val="332272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1FC70-84F4-E0D7-8E31-F01E329528D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1D1CCA0-A90D-1B17-91A2-FB85FE4D1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6C11235-AB35-5E00-AC3F-EBB322A0BF51}"/>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5" name="Fußzeilenplatzhalter 4">
            <a:extLst>
              <a:ext uri="{FF2B5EF4-FFF2-40B4-BE49-F238E27FC236}">
                <a16:creationId xmlns:a16="http://schemas.microsoft.com/office/drawing/2014/main" id="{8B2292C9-9B93-31C3-1AD2-4BD0F2B424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0D10DF5-4F6D-1B15-751C-CD192C023BCF}"/>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276571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B2757-F67D-C99D-6A1C-EC20850B1F7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CD88534-2BF9-1B21-F9AD-78C24D21013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203296C-0A6B-F587-4C5F-344AD7E8986C}"/>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5" name="Fußzeilenplatzhalter 4">
            <a:extLst>
              <a:ext uri="{FF2B5EF4-FFF2-40B4-BE49-F238E27FC236}">
                <a16:creationId xmlns:a16="http://schemas.microsoft.com/office/drawing/2014/main" id="{39A1F4A8-A878-B827-ACC3-B4191C70B41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CBF436D-677D-0AB1-E67B-829AD8EC8640}"/>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329354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52756AA-8E95-D823-239F-91074C5865D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4949657-4809-CA8D-B4BB-80BDAF7636A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0DAFA2-5832-49CE-D55C-78D151DD96F8}"/>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5" name="Fußzeilenplatzhalter 4">
            <a:extLst>
              <a:ext uri="{FF2B5EF4-FFF2-40B4-BE49-F238E27FC236}">
                <a16:creationId xmlns:a16="http://schemas.microsoft.com/office/drawing/2014/main" id="{5461A338-72E7-AE95-3A8C-B487CFCB6A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41B7C6-7357-2563-BE9D-A26E084290D5}"/>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110090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257AB-2EF4-7C2B-50DB-F019499718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CAFF456-0899-3192-A068-467C1D5E76A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2A5DC4-CEAC-559C-DB02-B243733FA89C}"/>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5" name="Fußzeilenplatzhalter 4">
            <a:extLst>
              <a:ext uri="{FF2B5EF4-FFF2-40B4-BE49-F238E27FC236}">
                <a16:creationId xmlns:a16="http://schemas.microsoft.com/office/drawing/2014/main" id="{F3AFAFC4-FE1E-EF21-6911-4321AD14923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9BF11C6-7BC0-F14E-383D-4AAA161FEBD8}"/>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304696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9DF26-2E5B-5A3E-A2A4-74A5FE0F8D6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3EEAD64-F5EB-5C46-C360-107B43AC98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C508EA7-8C1D-F331-A980-E867EF7E537D}"/>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5" name="Fußzeilenplatzhalter 4">
            <a:extLst>
              <a:ext uri="{FF2B5EF4-FFF2-40B4-BE49-F238E27FC236}">
                <a16:creationId xmlns:a16="http://schemas.microsoft.com/office/drawing/2014/main" id="{34EFB6FC-55DA-A4BA-0413-1C51F5FF0E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EBB558C-5E16-0BF7-88E9-060AB6E08CD5}"/>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371253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52324-3588-AF9B-2554-62934F8C548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892606-E024-3CE4-D436-0E4D915A5C4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CB31AB5-289B-0B5E-AECA-F4756AF076D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B558C25-B728-863B-C79A-939F717B1C2E}"/>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6" name="Fußzeilenplatzhalter 5">
            <a:extLst>
              <a:ext uri="{FF2B5EF4-FFF2-40B4-BE49-F238E27FC236}">
                <a16:creationId xmlns:a16="http://schemas.microsoft.com/office/drawing/2014/main" id="{5114900A-A609-2401-B8DC-FD5E2D38697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2E525EA-7F94-FD8D-8AC7-B110F4887B4E}"/>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385285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ACA7F-A9E6-D712-1E69-802E73AE04C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4E62FA1-0D23-CBF7-DCB5-F5EA6C49E7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2DE568C-353C-00AF-5AE6-7A326FF2956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2D2729B-A5BC-C8E7-EEEE-73E9F659E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76FF604-E739-6B26-4922-4DD83077C5D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84390A7-87D0-881E-8E1D-CB39E4C7FE81}"/>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8" name="Fußzeilenplatzhalter 7">
            <a:extLst>
              <a:ext uri="{FF2B5EF4-FFF2-40B4-BE49-F238E27FC236}">
                <a16:creationId xmlns:a16="http://schemas.microsoft.com/office/drawing/2014/main" id="{1B9A5D91-0987-8F0A-2EFF-442913647BCC}"/>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8ACA4C6-7101-A9BA-2556-9CC5EEB2F079}"/>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205296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5BD40-E3D2-3C86-58B8-F19C6699F08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0E22CEA-7A51-2004-88CB-71F292A8B69C}"/>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4" name="Fußzeilenplatzhalter 3">
            <a:extLst>
              <a:ext uri="{FF2B5EF4-FFF2-40B4-BE49-F238E27FC236}">
                <a16:creationId xmlns:a16="http://schemas.microsoft.com/office/drawing/2014/main" id="{5D07E1B0-4350-DC0B-D6AF-FCB9AEF6455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B250094-693E-9ACB-B2E8-AF4BE1321119}"/>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286058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BE8B434-EC41-884E-4890-75011F1C1141}"/>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3" name="Fußzeilenplatzhalter 2">
            <a:extLst>
              <a:ext uri="{FF2B5EF4-FFF2-40B4-BE49-F238E27FC236}">
                <a16:creationId xmlns:a16="http://schemas.microsoft.com/office/drawing/2014/main" id="{CE0B1E3F-BA8D-4FC8-D31F-97892012E3E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95C00C4-C285-5E95-9F64-62D8D6173040}"/>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43432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47D33-54C4-42E9-CF46-2C81118C80F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77B037E-F321-A593-D00E-EC0276D4A1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AEFD27B-CAAD-2278-4B5D-9D5BC8444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67B88C-208C-C32A-F7B4-7B36E24F17AC}"/>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6" name="Fußzeilenplatzhalter 5">
            <a:extLst>
              <a:ext uri="{FF2B5EF4-FFF2-40B4-BE49-F238E27FC236}">
                <a16:creationId xmlns:a16="http://schemas.microsoft.com/office/drawing/2014/main" id="{3BF2C580-49F9-756E-2BCC-251A56C3778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3D6EC88-BE78-1980-1870-5CE221FE7A83}"/>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2435949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A090C6-A7A9-9F12-F852-122281353FB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CF5C77A-31AC-23B5-326F-59D5D2ABB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E3EE58E-7320-9B5B-CE3B-EAE35A9BE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893DA8-0713-5A00-4760-64375352DBFF}"/>
              </a:ext>
            </a:extLst>
          </p:cNvPr>
          <p:cNvSpPr>
            <a:spLocks noGrp="1"/>
          </p:cNvSpPr>
          <p:nvPr>
            <p:ph type="dt" sz="half" idx="10"/>
          </p:nvPr>
        </p:nvSpPr>
        <p:spPr/>
        <p:txBody>
          <a:bodyPr/>
          <a:lstStyle/>
          <a:p>
            <a:fld id="{B2B5FB4B-C13B-4AAA-A313-3DF97ADF4632}" type="datetimeFigureOut">
              <a:rPr lang="de-DE" smtClean="0"/>
              <a:t>03.02.26</a:t>
            </a:fld>
            <a:endParaRPr lang="de-DE"/>
          </a:p>
        </p:txBody>
      </p:sp>
      <p:sp>
        <p:nvSpPr>
          <p:cNvPr id="6" name="Fußzeilenplatzhalter 5">
            <a:extLst>
              <a:ext uri="{FF2B5EF4-FFF2-40B4-BE49-F238E27FC236}">
                <a16:creationId xmlns:a16="http://schemas.microsoft.com/office/drawing/2014/main" id="{2045630A-9219-B4F2-460F-E4F28180B26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0785292-19F4-694B-A836-7A6F67A427D3}"/>
              </a:ext>
            </a:extLst>
          </p:cNvPr>
          <p:cNvSpPr>
            <a:spLocks noGrp="1"/>
          </p:cNvSpPr>
          <p:nvPr>
            <p:ph type="sldNum" sz="quarter" idx="12"/>
          </p:nvPr>
        </p:nvSpPr>
        <p:spPr/>
        <p:txBody>
          <a:bodyPr/>
          <a:lstStyle/>
          <a:p>
            <a:fld id="{7F1744D2-4E8B-4B48-824E-CE5CD7AB76E3}" type="slidenum">
              <a:rPr lang="de-DE" smtClean="0"/>
              <a:t>‹Nr.›</a:t>
            </a:fld>
            <a:endParaRPr lang="de-DE"/>
          </a:p>
        </p:txBody>
      </p:sp>
    </p:spTree>
    <p:extLst>
      <p:ext uri="{BB962C8B-B14F-4D97-AF65-F5344CB8AC3E}">
        <p14:creationId xmlns:p14="http://schemas.microsoft.com/office/powerpoint/2010/main" val="61069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9945243-54BC-913B-6832-AFB5C8ED2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95E7A8E-46A0-6384-BC3C-FEDE86027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943356-6EB2-5828-E1B7-C42EF06764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B5FB4B-C13B-4AAA-A313-3DF97ADF4632}" type="datetimeFigureOut">
              <a:rPr lang="de-DE" smtClean="0"/>
              <a:t>03.02.26</a:t>
            </a:fld>
            <a:endParaRPr lang="de-DE"/>
          </a:p>
        </p:txBody>
      </p:sp>
      <p:sp>
        <p:nvSpPr>
          <p:cNvPr id="5" name="Fußzeilenplatzhalter 4">
            <a:extLst>
              <a:ext uri="{FF2B5EF4-FFF2-40B4-BE49-F238E27FC236}">
                <a16:creationId xmlns:a16="http://schemas.microsoft.com/office/drawing/2014/main" id="{3F389DED-A646-B02B-0836-4F64BBBE4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8E605315-3F08-4687-C662-74FB41366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1744D2-4E8B-4B48-824E-CE5CD7AB76E3}" type="slidenum">
              <a:rPr lang="de-DE" smtClean="0"/>
              <a:t>‹Nr.›</a:t>
            </a:fld>
            <a:endParaRPr lang="de-DE"/>
          </a:p>
        </p:txBody>
      </p:sp>
    </p:spTree>
    <p:extLst>
      <p:ext uri="{BB962C8B-B14F-4D97-AF65-F5344CB8AC3E}">
        <p14:creationId xmlns:p14="http://schemas.microsoft.com/office/powerpoint/2010/main" val="114516739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1.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1.png"/><Relationship Id="rId4" Type="http://schemas.openxmlformats.org/officeDocument/2006/relationships/image" Target="../media/image14.jp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C0FAB84-3DF6-ADC2-05D2-27DF8F2A7651}"/>
              </a:ext>
            </a:extLst>
          </p:cNvPr>
          <p:cNvSpPr>
            <a:spLocks noGrp="1"/>
          </p:cNvSpPr>
          <p:nvPr>
            <p:ph type="ctrTitle"/>
          </p:nvPr>
        </p:nvSpPr>
        <p:spPr>
          <a:xfrm>
            <a:off x="1014164" y="2916925"/>
            <a:ext cx="9144000" cy="1024150"/>
          </a:xfrm>
        </p:spPr>
        <p:txBody>
          <a:bodyPr>
            <a:noAutofit/>
          </a:bodyPr>
          <a:lstStyle/>
          <a:p>
            <a:r>
              <a:rPr lang="de-DE" sz="8000" dirty="0">
                <a:solidFill>
                  <a:schemeClr val="bg1"/>
                </a:solidFill>
              </a:rPr>
              <a:t>Metz </a:t>
            </a:r>
            <a:br>
              <a:rPr lang="de-DE" sz="8000" dirty="0">
                <a:solidFill>
                  <a:schemeClr val="bg1"/>
                </a:solidFill>
              </a:rPr>
            </a:br>
            <a:r>
              <a:rPr lang="de-DE" sz="8000" dirty="0">
                <a:solidFill>
                  <a:schemeClr val="bg1"/>
                </a:solidFill>
              </a:rPr>
              <a:t>Verdun</a:t>
            </a:r>
          </a:p>
        </p:txBody>
      </p:sp>
      <p:pic>
        <p:nvPicPr>
          <p:cNvPr id="6" name="Grafik 5">
            <a:extLst>
              <a:ext uri="{FF2B5EF4-FFF2-40B4-BE49-F238E27FC236}">
                <a16:creationId xmlns:a16="http://schemas.microsoft.com/office/drawing/2014/main" id="{87DDD757-347C-688E-00F5-F3EF513ABC92}"/>
              </a:ext>
            </a:extLst>
          </p:cNvPr>
          <p:cNvPicPr>
            <a:picLocks noChangeAspect="1"/>
          </p:cNvPicPr>
          <p:nvPr/>
        </p:nvPicPr>
        <p:blipFill>
          <a:blip r:embed="rId2"/>
          <a:stretch>
            <a:fillRect/>
          </a:stretch>
        </p:blipFill>
        <p:spPr>
          <a:xfrm>
            <a:off x="10516590" y="0"/>
            <a:ext cx="2286000" cy="6858000"/>
          </a:xfrm>
          <a:prstGeom prst="rect">
            <a:avLst/>
          </a:prstGeom>
        </p:spPr>
      </p:pic>
      <p:pic>
        <p:nvPicPr>
          <p:cNvPr id="7" name="Grafik 6" descr="Ein Bild, das draußen, Himmel, Kirche, Kultstätte enthält.&#10;&#10;KI-generierte Inhalte können fehlerhaft sein.">
            <a:extLst>
              <a:ext uri="{FF2B5EF4-FFF2-40B4-BE49-F238E27FC236}">
                <a16:creationId xmlns:a16="http://schemas.microsoft.com/office/drawing/2014/main" id="{719E20C4-3B89-34CA-ED4E-033748D63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4" name="Grafik 3">
            <a:extLst>
              <a:ext uri="{FF2B5EF4-FFF2-40B4-BE49-F238E27FC236}">
                <a16:creationId xmlns:a16="http://schemas.microsoft.com/office/drawing/2014/main" id="{C135758F-C7B0-94D5-B5B1-DB6FDE7BC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3857625" cy="6858000"/>
          </a:xfrm>
          <a:prstGeom prst="rect">
            <a:avLst/>
          </a:prstGeom>
        </p:spPr>
      </p:pic>
      <p:pic>
        <p:nvPicPr>
          <p:cNvPr id="11" name="Grafik 10">
            <a:extLst>
              <a:ext uri="{FF2B5EF4-FFF2-40B4-BE49-F238E27FC236}">
                <a16:creationId xmlns:a16="http://schemas.microsoft.com/office/drawing/2014/main" id="{7EF89EFE-7222-74D4-8CAB-466745089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704" y="0"/>
            <a:ext cx="3857625" cy="6858000"/>
          </a:xfrm>
          <a:prstGeom prst="rect">
            <a:avLst/>
          </a:prstGeom>
        </p:spPr>
      </p:pic>
      <p:pic>
        <p:nvPicPr>
          <p:cNvPr id="12" name="Grafik 11">
            <a:extLst>
              <a:ext uri="{FF2B5EF4-FFF2-40B4-BE49-F238E27FC236}">
                <a16:creationId xmlns:a16="http://schemas.microsoft.com/office/drawing/2014/main" id="{38D620A1-69D7-9427-F974-68D86879C6B1}"/>
              </a:ext>
            </a:extLst>
          </p:cNvPr>
          <p:cNvPicPr>
            <a:picLocks noChangeAspect="1"/>
          </p:cNvPicPr>
          <p:nvPr/>
        </p:nvPicPr>
        <p:blipFill>
          <a:blip r:embed="rId2"/>
          <a:stretch>
            <a:fillRect/>
          </a:stretch>
        </p:blipFill>
        <p:spPr>
          <a:xfrm>
            <a:off x="10536468" y="0"/>
            <a:ext cx="2286000" cy="6858000"/>
          </a:xfrm>
          <a:prstGeom prst="rect">
            <a:avLst/>
          </a:prstGeom>
        </p:spPr>
      </p:pic>
      <p:sp>
        <p:nvSpPr>
          <p:cNvPr id="14" name="Textfeld 13">
            <a:extLst>
              <a:ext uri="{FF2B5EF4-FFF2-40B4-BE49-F238E27FC236}">
                <a16:creationId xmlns:a16="http://schemas.microsoft.com/office/drawing/2014/main" id="{6C3B5D8E-E4E3-ABD4-AF3C-0A4CAA64D978}"/>
              </a:ext>
            </a:extLst>
          </p:cNvPr>
          <p:cNvSpPr txBox="1"/>
          <p:nvPr/>
        </p:nvSpPr>
        <p:spPr>
          <a:xfrm>
            <a:off x="2306238" y="3922209"/>
            <a:ext cx="6409426" cy="1477328"/>
          </a:xfrm>
          <a:prstGeom prst="rect">
            <a:avLst/>
          </a:prstGeom>
          <a:noFill/>
        </p:spPr>
        <p:txBody>
          <a:bodyPr wrap="square">
            <a:spAutoFit/>
          </a:bodyPr>
          <a:lstStyle/>
          <a:p>
            <a:pPr marL="0" indent="0" algn="ctr">
              <a:buNone/>
            </a:pPr>
            <a:r>
              <a:rPr lang="de-DE" b="1" dirty="0">
                <a:solidFill>
                  <a:schemeClr val="bg1"/>
                </a:solidFill>
                <a:latin typeface="Arial" panose="020B0604020202020204" pitchFamily="34" charset="0"/>
                <a:cs typeface="Arial" panose="020B0604020202020204" pitchFamily="34" charset="0"/>
              </a:rPr>
              <a:t>28.10.2025</a:t>
            </a:r>
          </a:p>
          <a:p>
            <a:pPr marL="0" indent="0" algn="ctr">
              <a:buNone/>
            </a:pPr>
            <a:r>
              <a:rPr lang="de-DE" b="1" dirty="0">
                <a:solidFill>
                  <a:schemeClr val="bg1"/>
                </a:solidFill>
                <a:latin typeface="Arial" panose="020B0604020202020204" pitchFamily="34" charset="0"/>
                <a:cs typeface="Arial" panose="020B0604020202020204" pitchFamily="34" charset="0"/>
              </a:rPr>
              <a:t>29.10.2025</a:t>
            </a:r>
          </a:p>
          <a:p>
            <a:pPr marL="0" indent="0" algn="ctr">
              <a:buNone/>
            </a:pPr>
            <a:r>
              <a:rPr lang="de-DE" b="1" dirty="0">
                <a:solidFill>
                  <a:schemeClr val="bg1"/>
                </a:solidFill>
                <a:latin typeface="Arial" panose="020B0604020202020204" pitchFamily="34" charset="0"/>
                <a:cs typeface="Arial" panose="020B0604020202020204" pitchFamily="34" charset="0"/>
              </a:rPr>
              <a:t>30.10.2025 </a:t>
            </a:r>
          </a:p>
          <a:p>
            <a:pPr marL="0" indent="0" algn="ctr">
              <a:buNone/>
            </a:pPr>
            <a:r>
              <a:rPr lang="de-DE" b="1" dirty="0">
                <a:solidFill>
                  <a:schemeClr val="bg1"/>
                </a:solidFill>
                <a:latin typeface="Arial" panose="020B0604020202020204" pitchFamily="34" charset="0"/>
                <a:cs typeface="Arial" panose="020B0604020202020204" pitchFamily="34" charset="0"/>
              </a:rPr>
              <a:t>31.10.2025</a:t>
            </a:r>
          </a:p>
          <a:p>
            <a:pPr marL="0" indent="0" algn="ctr">
              <a:buNone/>
            </a:pPr>
            <a:endParaRPr lang="de-DE" dirty="0">
              <a:solidFill>
                <a:schemeClr val="bg1"/>
              </a:solidFill>
            </a:endParaRPr>
          </a:p>
        </p:txBody>
      </p:sp>
    </p:spTree>
    <p:extLst>
      <p:ext uri="{BB962C8B-B14F-4D97-AF65-F5344CB8AC3E}">
        <p14:creationId xmlns:p14="http://schemas.microsoft.com/office/powerpoint/2010/main" val="1494833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2AF6D866-F59A-7409-1B5B-D290A15A9E68}"/>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635C4AA1-B9A7-62A2-E5CF-1209B6840083}"/>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2C9F9F3F-5931-8417-1313-B681918E8B92}"/>
              </a:ext>
            </a:extLst>
          </p:cNvPr>
          <p:cNvSpPr txBox="1"/>
          <p:nvPr/>
        </p:nvSpPr>
        <p:spPr>
          <a:xfrm>
            <a:off x="-1" y="0"/>
            <a:ext cx="8562879" cy="2369880"/>
          </a:xfrm>
          <a:prstGeom prst="rect">
            <a:avLst/>
          </a:prstGeom>
          <a:noFill/>
        </p:spPr>
        <p:txBody>
          <a:bodyPr wrap="square" rtlCol="0">
            <a:spAutoFit/>
          </a:bodyPr>
          <a:lstStyle/>
          <a:p>
            <a:r>
              <a:rPr lang="de-DE" sz="2600" b="0" i="0" dirty="0">
                <a:solidFill>
                  <a:srgbClr val="000000"/>
                </a:solidFill>
                <a:effectLst/>
                <a:latin typeface="Helvetica Neue" panose="02000503000000020004" pitchFamily="2"/>
              </a:rPr>
              <a:t>Und abends </a:t>
            </a:r>
            <a:r>
              <a:rPr lang="en-US" sz="2600" b="0" i="0" dirty="0" err="1">
                <a:solidFill>
                  <a:srgbClr val="000000"/>
                </a:solidFill>
                <a:effectLst/>
                <a:latin typeface="Helvetica Neue" panose="02000503000000020004" pitchFamily="2"/>
              </a:rPr>
              <a:t>machten</a:t>
            </a:r>
            <a:r>
              <a:rPr lang="en-US" sz="2600" b="0" i="0" dirty="0">
                <a:solidFill>
                  <a:srgbClr val="000000"/>
                </a:solidFill>
                <a:effectLst/>
                <a:latin typeface="Helvetica Neue" panose="02000503000000020004" pitchFamily="2"/>
              </a:rPr>
              <a:t> </a:t>
            </a:r>
            <a:r>
              <a:rPr lang="en-US" sz="2600" b="0" i="0" dirty="0" err="1">
                <a:solidFill>
                  <a:srgbClr val="000000"/>
                </a:solidFill>
                <a:effectLst/>
                <a:latin typeface="Helvetica Neue" panose="02000503000000020004" pitchFamily="2"/>
              </a:rPr>
              <a:t>wir</a:t>
            </a:r>
            <a:r>
              <a:rPr lang="en-US" sz="2600" b="0" i="0" dirty="0">
                <a:solidFill>
                  <a:srgbClr val="000000"/>
                </a:solidFill>
                <a:effectLst/>
                <a:latin typeface="Helvetica Neue" panose="02000503000000020004" pitchFamily="2"/>
              </a:rPr>
              <a:t> </a:t>
            </a:r>
            <a:r>
              <a:rPr lang="en-US" sz="2600" b="0" i="0" dirty="0" err="1">
                <a:solidFill>
                  <a:srgbClr val="000000"/>
                </a:solidFill>
                <a:effectLst/>
                <a:latin typeface="Helvetica Neue" panose="02000503000000020004" pitchFamily="2"/>
              </a:rPr>
              <a:t>gemeinsam</a:t>
            </a:r>
            <a:r>
              <a:rPr lang="en-US" sz="2600" b="0" i="0" dirty="0">
                <a:solidFill>
                  <a:srgbClr val="000000"/>
                </a:solidFill>
                <a:effectLst/>
                <a:latin typeface="Helvetica Neue" panose="02000503000000020004" pitchFamily="2"/>
              </a:rPr>
              <a:t> </a:t>
            </a:r>
            <a:r>
              <a:rPr lang="de-DE" sz="2600" b="0" i="0" dirty="0">
                <a:solidFill>
                  <a:srgbClr val="000000"/>
                </a:solidFill>
                <a:effectLst/>
                <a:latin typeface="Helvetica Neue" panose="02000503000000020004" pitchFamily="2"/>
              </a:rPr>
              <a:t>noch einen nächtlichen Ausgang zur wunderbar beleuchteten Kathedrale.</a:t>
            </a:r>
            <a:endParaRPr lang="de-DE" sz="2600" dirty="0">
              <a:solidFill>
                <a:srgbClr val="000000"/>
              </a:solidFill>
              <a:effectLst/>
              <a:latin typeface="Helvetica Neue" panose="02000503000000020004" pitchFamily="2"/>
            </a:endParaRPr>
          </a:p>
          <a:p>
            <a:br>
              <a:rPr lang="de-DE" sz="2600" dirty="0">
                <a:solidFill>
                  <a:srgbClr val="000000"/>
                </a:solidFill>
                <a:effectLst/>
                <a:latin typeface="Helvetica Neue" panose="02000503000000020004" pitchFamily="2"/>
              </a:rPr>
            </a:br>
            <a:endParaRPr lang="de-DE" sz="2600"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226746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WhatsApp Bild 2025-11-06 um 14.19.14_a665c695">
            <a:extLst>
              <a:ext uri="{FF2B5EF4-FFF2-40B4-BE49-F238E27FC236}">
                <a16:creationId xmlns:a16="http://schemas.microsoft.com/office/drawing/2014/main" id="{50D243FF-C966-5AA5-316F-AB5F6E1C06D9}"/>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b="4311"/>
          <a:stretch/>
        </p:blipFill>
        <p:spPr>
          <a:xfrm>
            <a:off x="0" y="2"/>
            <a:ext cx="11160776" cy="6857998"/>
          </a:xfrm>
          <a:prstGeom prst="rect">
            <a:avLst/>
          </a:prstGeom>
        </p:spPr>
      </p:pic>
      <p:pic>
        <p:nvPicPr>
          <p:cNvPr id="6" name="Grafik 5">
            <a:extLst>
              <a:ext uri="{FF2B5EF4-FFF2-40B4-BE49-F238E27FC236}">
                <a16:creationId xmlns:a16="http://schemas.microsoft.com/office/drawing/2014/main" id="{4114A298-2971-E954-077D-22C7A5D604A0}"/>
              </a:ext>
            </a:extLst>
          </p:cNvPr>
          <p:cNvPicPr>
            <a:picLocks noChangeAspect="1"/>
          </p:cNvPicPr>
          <p:nvPr/>
        </p:nvPicPr>
        <p:blipFill>
          <a:blip r:embed="rId3"/>
          <a:stretch>
            <a:fillRect/>
          </a:stretch>
        </p:blipFill>
        <p:spPr>
          <a:xfrm>
            <a:off x="10516590" y="0"/>
            <a:ext cx="2286000" cy="6858000"/>
          </a:xfrm>
          <a:prstGeom prst="rect">
            <a:avLst/>
          </a:prstGeom>
        </p:spPr>
      </p:pic>
      <p:pic>
        <p:nvPicPr>
          <p:cNvPr id="2" name="Grafik 1">
            <a:extLst>
              <a:ext uri="{FF2B5EF4-FFF2-40B4-BE49-F238E27FC236}">
                <a16:creationId xmlns:a16="http://schemas.microsoft.com/office/drawing/2014/main" id="{3BA1A654-6F48-B81C-3CE0-133DB49978CE}"/>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E1D21F91-8A3F-92BD-B568-647461E027E0}"/>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latin typeface="Arial" panose="020B0604020202020204" pitchFamily="34" charset="0"/>
                <a:cs typeface="Arial" panose="020B0604020202020204" pitchFamily="34" charset="0"/>
              </a:rPr>
              <a:t>29.10.2025</a:t>
            </a:r>
          </a:p>
        </p:txBody>
      </p:sp>
    </p:spTree>
    <p:extLst>
      <p:ext uri="{BB962C8B-B14F-4D97-AF65-F5344CB8AC3E}">
        <p14:creationId xmlns:p14="http://schemas.microsoft.com/office/powerpoint/2010/main" val="2114252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FE3AF295-BDE2-639C-0E48-BEC071918A86}"/>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DEC60CBC-F508-FC12-3F86-C8E3669D629F}"/>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68639EEF-7DFB-D00F-B239-4D34C84F368E}"/>
              </a:ext>
            </a:extLst>
          </p:cNvPr>
          <p:cNvSpPr txBox="1"/>
          <p:nvPr/>
        </p:nvSpPr>
        <p:spPr>
          <a:xfrm>
            <a:off x="0" y="0"/>
            <a:ext cx="7735840" cy="1969770"/>
          </a:xfrm>
          <a:prstGeom prst="rect">
            <a:avLst/>
          </a:prstGeom>
          <a:noFill/>
        </p:spPr>
        <p:txBody>
          <a:bodyPr wrap="square" rtlCol="0">
            <a:spAutoFit/>
          </a:bodyPr>
          <a:lstStyle/>
          <a:p>
            <a:r>
              <a:rPr lang="de-DE" sz="2600" b="0" i="0" dirty="0">
                <a:solidFill>
                  <a:srgbClr val="000000"/>
                </a:solidFill>
                <a:effectLst/>
                <a:latin typeface="Helvetica Neue" panose="02000503000000020004" pitchFamily="2"/>
              </a:rPr>
              <a:t>Der zweite Tag war einem dunklen Kapitel der deutsch-französischen Beziehung gewidmet. </a:t>
            </a:r>
            <a:endParaRPr lang="de-DE" sz="2600" dirty="0">
              <a:solidFill>
                <a:srgbClr val="000000"/>
              </a:solidFill>
              <a:effectLst/>
              <a:latin typeface="Helvetica Neue" panose="02000503000000020004" pitchFamily="2"/>
            </a:endParaRPr>
          </a:p>
          <a:p>
            <a:r>
              <a:rPr lang="de-DE" sz="2600" b="0" i="0" dirty="0">
                <a:solidFill>
                  <a:srgbClr val="000000"/>
                </a:solidFill>
                <a:effectLst/>
                <a:latin typeface="Helvetica Neue" panose="02000503000000020004" pitchFamily="2"/>
              </a:rPr>
              <a:t>Wir fuhren mit dem Bus nach Verdun, dem Ort der wohl blutigsten Schlacht des 1. Weltkriegs.  </a:t>
            </a:r>
            <a:endParaRPr lang="de-DE" sz="2600"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395877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WhatsApp Bild 2025-11-06 um 14.19.14_ccd39742">
            <a:extLst>
              <a:ext uri="{FF2B5EF4-FFF2-40B4-BE49-F238E27FC236}">
                <a16:creationId xmlns:a16="http://schemas.microsoft.com/office/drawing/2014/main" id="{8F6E5525-B071-676C-5A4B-DD8090046EBD}"/>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9432"/>
          <a:stretch/>
        </p:blipFill>
        <p:spPr>
          <a:xfrm>
            <a:off x="7041823" y="2584314"/>
            <a:ext cx="5160754" cy="4273686"/>
          </a:xfrm>
          <a:prstGeom prst="rect">
            <a:avLst/>
          </a:prstGeom>
        </p:spPr>
      </p:pic>
      <p:pic>
        <p:nvPicPr>
          <p:cNvPr id="4" name="Grafik 3" descr="WhatsApp Bild 2025-11-06 um 14.19.14_68389846">
            <a:extLst>
              <a:ext uri="{FF2B5EF4-FFF2-40B4-BE49-F238E27FC236}">
                <a16:creationId xmlns:a16="http://schemas.microsoft.com/office/drawing/2014/main" id="{8644C3E4-4ED1-9620-5287-E8BE4E1B597A}"/>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7593497" y="-1"/>
            <a:ext cx="3558207" cy="3429001"/>
          </a:xfrm>
          <a:prstGeom prst="rect">
            <a:avLst/>
          </a:prstGeom>
        </p:spPr>
      </p:pic>
      <p:sp>
        <p:nvSpPr>
          <p:cNvPr id="6" name="Textfeld 5">
            <a:extLst>
              <a:ext uri="{FF2B5EF4-FFF2-40B4-BE49-F238E27FC236}">
                <a16:creationId xmlns:a16="http://schemas.microsoft.com/office/drawing/2014/main" id="{65315F57-7395-1C40-8F2A-FE3FE6B05BE0}"/>
              </a:ext>
            </a:extLst>
          </p:cNvPr>
          <p:cNvSpPr txBox="1"/>
          <p:nvPr/>
        </p:nvSpPr>
        <p:spPr>
          <a:xfrm>
            <a:off x="-1240" y="0"/>
            <a:ext cx="3175739" cy="400110"/>
          </a:xfrm>
          <a:prstGeom prst="rect">
            <a:avLst/>
          </a:prstGeom>
          <a:noFill/>
        </p:spPr>
        <p:txBody>
          <a:bodyPr wrap="square" rtlCol="0">
            <a:spAutoFit/>
          </a:bodyPr>
          <a:lstStyle/>
          <a:p>
            <a:r>
              <a:rPr lang="de-DE" sz="2000" dirty="0"/>
              <a:t>x</a:t>
            </a:r>
          </a:p>
        </p:txBody>
      </p:sp>
      <p:pic>
        <p:nvPicPr>
          <p:cNvPr id="7" name="Grafik 6">
            <a:extLst>
              <a:ext uri="{FF2B5EF4-FFF2-40B4-BE49-F238E27FC236}">
                <a16:creationId xmlns:a16="http://schemas.microsoft.com/office/drawing/2014/main" id="{5418F48F-A8FE-7266-3D59-9C3106BDC000}"/>
              </a:ext>
            </a:extLst>
          </p:cNvPr>
          <p:cNvPicPr>
            <a:picLocks noChangeAspect="1"/>
          </p:cNvPicPr>
          <p:nvPr/>
        </p:nvPicPr>
        <p:blipFill>
          <a:blip r:embed="rId5"/>
          <a:stretch>
            <a:fillRect/>
          </a:stretch>
        </p:blipFill>
        <p:spPr>
          <a:xfrm>
            <a:off x="10536468" y="0"/>
            <a:ext cx="2286000" cy="6858000"/>
          </a:xfrm>
          <a:prstGeom prst="rect">
            <a:avLst/>
          </a:prstGeom>
        </p:spPr>
      </p:pic>
      <p:pic>
        <p:nvPicPr>
          <p:cNvPr id="18" name="Grafik 17" descr="Ein Bild, das Kleidung, draußen, Himmel, Person enthält.&#10;&#10;KI-generierte Inhalte können fehlerhaft sein.">
            <a:extLst>
              <a:ext uri="{FF2B5EF4-FFF2-40B4-BE49-F238E27FC236}">
                <a16:creationId xmlns:a16="http://schemas.microsoft.com/office/drawing/2014/main" id="{0774F5B9-F25A-6151-8423-C7C0B3970FE5}"/>
              </a:ext>
            </a:extLst>
          </p:cNvPr>
          <p:cNvPicPr>
            <a:picLocks noChangeAspect="1"/>
          </p:cNvPicPr>
          <p:nvPr/>
        </p:nvPicPr>
        <p:blipFill>
          <a:blip r:embed="rId6">
            <a:extLst>
              <a:ext uri="{28A0092B-C50C-407E-A947-70E740481C1C}">
                <a14:useLocalDpi xmlns:a14="http://schemas.microsoft.com/office/drawing/2010/main" val="0"/>
              </a:ext>
            </a:extLst>
          </a:blip>
          <a:srcRect l="16739"/>
          <a:stretch/>
        </p:blipFill>
        <p:spPr>
          <a:xfrm>
            <a:off x="0" y="-2"/>
            <a:ext cx="7613399" cy="6858000"/>
          </a:xfrm>
          <a:prstGeom prst="rect">
            <a:avLst/>
          </a:prstGeom>
        </p:spPr>
      </p:pic>
      <p:sp>
        <p:nvSpPr>
          <p:cNvPr id="20" name="Textfeld 19">
            <a:extLst>
              <a:ext uri="{FF2B5EF4-FFF2-40B4-BE49-F238E27FC236}">
                <a16:creationId xmlns:a16="http://schemas.microsoft.com/office/drawing/2014/main" id="{8CD8F5A2-BCE3-CADA-BD6E-1DE412E0C3AB}"/>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solidFill>
                  <a:schemeClr val="bg1"/>
                </a:solidFill>
                <a:latin typeface="Arial" panose="020B0604020202020204" pitchFamily="34" charset="0"/>
                <a:cs typeface="Arial" panose="020B0604020202020204" pitchFamily="34" charset="0"/>
              </a:rPr>
              <a:t>30.10.2025</a:t>
            </a:r>
          </a:p>
        </p:txBody>
      </p:sp>
    </p:spTree>
    <p:extLst>
      <p:ext uri="{BB962C8B-B14F-4D97-AF65-F5344CB8AC3E}">
        <p14:creationId xmlns:p14="http://schemas.microsoft.com/office/powerpoint/2010/main" val="634822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F15318EE-6B8A-4A68-CEA0-98C7E346CAD5}"/>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19D9DC7E-48F6-4A86-120D-897407472DDC}"/>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81F558E6-9018-1A66-401D-F7BA60288DBD}"/>
              </a:ext>
            </a:extLst>
          </p:cNvPr>
          <p:cNvSpPr txBox="1"/>
          <p:nvPr/>
        </p:nvSpPr>
        <p:spPr>
          <a:xfrm>
            <a:off x="-1" y="0"/>
            <a:ext cx="8408939" cy="2369880"/>
          </a:xfrm>
          <a:prstGeom prst="rect">
            <a:avLst/>
          </a:prstGeom>
          <a:noFill/>
        </p:spPr>
        <p:txBody>
          <a:bodyPr wrap="square" rtlCol="0">
            <a:spAutoFit/>
          </a:bodyPr>
          <a:lstStyle/>
          <a:p>
            <a:r>
              <a:rPr lang="de-DE" sz="2600" b="0" i="0" dirty="0">
                <a:solidFill>
                  <a:srgbClr val="000000"/>
                </a:solidFill>
                <a:effectLst/>
                <a:latin typeface="Helvetica Neue" panose="02000503000000020004" pitchFamily="2"/>
              </a:rPr>
              <a:t>Im Museum taucht der Besucher ein in die Geschichte und wird durch  Informationen zur politischen Situation, Kartenmaterial, </a:t>
            </a:r>
            <a:r>
              <a:rPr lang="de-DE" sz="2600" b="0" i="0" dirty="0" err="1">
                <a:solidFill>
                  <a:srgbClr val="000000"/>
                </a:solidFill>
                <a:effectLst/>
                <a:latin typeface="Helvetica Neue" panose="02000503000000020004" pitchFamily="2"/>
              </a:rPr>
              <a:t>Zeitzeugenberichte</a:t>
            </a:r>
            <a:r>
              <a:rPr lang="de-DE" sz="2600" b="0" i="0" dirty="0">
                <a:solidFill>
                  <a:srgbClr val="000000"/>
                </a:solidFill>
                <a:effectLst/>
                <a:latin typeface="Helvetica Neue" panose="02000503000000020004" pitchFamily="2"/>
              </a:rPr>
              <a:t>, persönliche Gegenstände und Feldpost mit einer beklemmenden Kriegsstimmung konfrontiert.</a:t>
            </a:r>
            <a:endParaRPr lang="de-DE" sz="2600"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376770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3F68BE04-64A9-078E-1D78-69AB15DB1959}"/>
              </a:ext>
            </a:extLst>
          </p:cNvPr>
          <p:cNvGrpSpPr/>
          <p:nvPr/>
        </p:nvGrpSpPr>
        <p:grpSpPr>
          <a:xfrm>
            <a:off x="0" y="0"/>
            <a:ext cx="11572875" cy="6858000"/>
            <a:chOff x="0" y="0"/>
            <a:chExt cx="11572875" cy="6858000"/>
          </a:xfrm>
        </p:grpSpPr>
        <p:pic>
          <p:nvPicPr>
            <p:cNvPr id="9" name="Grafik 8" descr="Ein Bild, das Im Haus, Modeaccessoire, Spiegel, Display enthält.&#10;&#10;KI-generierte Inhalte können fehlerhaft sein.">
              <a:extLst>
                <a:ext uri="{FF2B5EF4-FFF2-40B4-BE49-F238E27FC236}">
                  <a16:creationId xmlns:a16="http://schemas.microsoft.com/office/drawing/2014/main" id="{08668A47-AB96-59EE-F18A-3C16768C7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11" name="Grafik 10" descr="Ein Bild, das Kleidung, Kopfbedeckung, Helm, Schutzausrüstung enthält.&#10;&#10;KI-generierte Inhalte können fehlerhaft sein.">
              <a:extLst>
                <a:ext uri="{FF2B5EF4-FFF2-40B4-BE49-F238E27FC236}">
                  <a16:creationId xmlns:a16="http://schemas.microsoft.com/office/drawing/2014/main" id="{C00DD6EC-1B23-CF62-3F22-6BBAE894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pic>
          <p:nvPicPr>
            <p:cNvPr id="13" name="Grafik 12" descr="Ein Bild, das Kleidung, Im Haus, Wand, Person enthält.&#10;&#10;KI-generierte Inhalte können fehlerhaft sein.">
              <a:extLst>
                <a:ext uri="{FF2B5EF4-FFF2-40B4-BE49-F238E27FC236}">
                  <a16:creationId xmlns:a16="http://schemas.microsoft.com/office/drawing/2014/main" id="{4F9DD283-F242-C790-A39B-4762A41AF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pic>
          <p:nvPicPr>
            <p:cNvPr id="15" name="Grafik 14" descr="Ein Bild, das Musik, Musikinstrument, Gitarre, Saiteninstrument enthält.&#10;&#10;KI-generierte Inhalte können fehlerhaft sein.">
              <a:extLst>
                <a:ext uri="{FF2B5EF4-FFF2-40B4-BE49-F238E27FC236}">
                  <a16:creationId xmlns:a16="http://schemas.microsoft.com/office/drawing/2014/main" id="{E0C2C5C6-0828-F3C9-610D-8A495A995211}"/>
                </a:ext>
              </a:extLst>
            </p:cNvPr>
            <p:cNvPicPr>
              <a:picLocks noChangeAspect="1"/>
            </p:cNvPicPr>
            <p:nvPr/>
          </p:nvPicPr>
          <p:blipFill>
            <a:blip r:embed="rId5">
              <a:extLst>
                <a:ext uri="{28A0092B-C50C-407E-A947-70E740481C1C}">
                  <a14:useLocalDpi xmlns:a14="http://schemas.microsoft.com/office/drawing/2010/main" val="0"/>
                </a:ext>
              </a:extLst>
            </a:blip>
            <a:srcRect r="13004"/>
            <a:stretch/>
          </p:blipFill>
          <p:spPr>
            <a:xfrm>
              <a:off x="3857625" y="4602480"/>
              <a:ext cx="3857625" cy="2255520"/>
            </a:xfrm>
            <a:prstGeom prst="rect">
              <a:avLst/>
            </a:prstGeom>
          </p:spPr>
        </p:pic>
      </p:grpSp>
      <p:pic>
        <p:nvPicPr>
          <p:cNvPr id="16" name="Grafik 15">
            <a:extLst>
              <a:ext uri="{FF2B5EF4-FFF2-40B4-BE49-F238E27FC236}">
                <a16:creationId xmlns:a16="http://schemas.microsoft.com/office/drawing/2014/main" id="{B181FBE8-F435-E91F-4AB1-73AE7FEBA23D}"/>
              </a:ext>
            </a:extLst>
          </p:cNvPr>
          <p:cNvPicPr>
            <a:picLocks noChangeAspect="1"/>
          </p:cNvPicPr>
          <p:nvPr/>
        </p:nvPicPr>
        <p:blipFill>
          <a:blip r:embed="rId6"/>
          <a:stretch>
            <a:fillRect/>
          </a:stretch>
        </p:blipFill>
        <p:spPr>
          <a:xfrm>
            <a:off x="10536468" y="0"/>
            <a:ext cx="2286000" cy="6858000"/>
          </a:xfrm>
          <a:prstGeom prst="rect">
            <a:avLst/>
          </a:prstGeom>
        </p:spPr>
      </p:pic>
      <p:sp>
        <p:nvSpPr>
          <p:cNvPr id="19" name="Textfeld 18">
            <a:extLst>
              <a:ext uri="{FF2B5EF4-FFF2-40B4-BE49-F238E27FC236}">
                <a16:creationId xmlns:a16="http://schemas.microsoft.com/office/drawing/2014/main" id="{866F65E2-BCC6-4CC2-BCCA-15383E7A12C6}"/>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latin typeface="Arial" panose="020B0604020202020204" pitchFamily="34" charset="0"/>
                <a:cs typeface="Arial" panose="020B0604020202020204" pitchFamily="34" charset="0"/>
              </a:rPr>
              <a:t>30.10.2025</a:t>
            </a:r>
          </a:p>
        </p:txBody>
      </p:sp>
    </p:spTree>
    <p:extLst>
      <p:ext uri="{BB962C8B-B14F-4D97-AF65-F5344CB8AC3E}">
        <p14:creationId xmlns:p14="http://schemas.microsoft.com/office/powerpoint/2010/main" val="300943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719D7A72-B054-C4DD-9A29-916475E97470}"/>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243002E3-D9B8-D36F-0FB9-A01C1BAC89BC}"/>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1FB955A5-870F-02C0-D616-030430E3A347}"/>
              </a:ext>
            </a:extLst>
          </p:cNvPr>
          <p:cNvSpPr txBox="1"/>
          <p:nvPr/>
        </p:nvSpPr>
        <p:spPr>
          <a:xfrm>
            <a:off x="0" y="0"/>
            <a:ext cx="11199303" cy="3970318"/>
          </a:xfrm>
          <a:prstGeom prst="rect">
            <a:avLst/>
          </a:prstGeom>
          <a:noFill/>
        </p:spPr>
        <p:txBody>
          <a:bodyPr wrap="square" rtlCol="0">
            <a:spAutoFit/>
          </a:bodyPr>
          <a:lstStyle/>
          <a:p>
            <a:r>
              <a:rPr lang="de-DE" sz="2600" b="0" i="0" dirty="0">
                <a:solidFill>
                  <a:srgbClr val="000000"/>
                </a:solidFill>
                <a:effectLst/>
                <a:latin typeface="Helvetica Neue" panose="02000503000000020004" pitchFamily="2"/>
              </a:rPr>
              <a:t>Auf dem Schlachtfeld mit 16.000 französischen Gräbern und weiteren 130.000 nicht identifizierten deutschen und französischen Soldaten im </a:t>
            </a:r>
            <a:r>
              <a:rPr lang="de-DE" sz="2600" b="0" i="0" dirty="0" err="1">
                <a:solidFill>
                  <a:srgbClr val="000000"/>
                </a:solidFill>
                <a:effectLst/>
                <a:latin typeface="Helvetica Neue" panose="02000503000000020004" pitchFamily="2"/>
              </a:rPr>
              <a:t>Ossuaire</a:t>
            </a:r>
            <a:r>
              <a:rPr lang="de-DE" sz="2600" b="0" i="0" dirty="0">
                <a:solidFill>
                  <a:srgbClr val="000000"/>
                </a:solidFill>
                <a:effectLst/>
                <a:latin typeface="Helvetica Neue" panose="02000503000000020004" pitchFamily="2"/>
              </a:rPr>
              <a:t> (Beinhaus) wurde uns das Ausmaß an Zerstörung, Grausamkeit und Sinnlosigkeit des Krieges schmerzlich vor Augen geführt.</a:t>
            </a:r>
            <a:endParaRPr lang="de-DE" sz="2600" dirty="0">
              <a:solidFill>
                <a:srgbClr val="000000"/>
              </a:solidFill>
              <a:effectLst/>
              <a:latin typeface="Helvetica Neue" panose="02000503000000020004" pitchFamily="2"/>
            </a:endParaRPr>
          </a:p>
          <a:p>
            <a:r>
              <a:rPr lang="de-DE" sz="2600" b="0" i="0" dirty="0">
                <a:solidFill>
                  <a:srgbClr val="000000"/>
                </a:solidFill>
                <a:effectLst/>
                <a:latin typeface="Helvetica Neue" panose="02000503000000020004" pitchFamily="2"/>
              </a:rPr>
              <a:t>Viele junge gefallene Soldaten waren nicht älter als wir !</a:t>
            </a:r>
            <a:endParaRPr lang="de-DE" sz="2600" dirty="0">
              <a:solidFill>
                <a:srgbClr val="000000"/>
              </a:solidFill>
              <a:effectLst/>
              <a:latin typeface="Helvetica Neue" panose="02000503000000020004" pitchFamily="2"/>
            </a:endParaRPr>
          </a:p>
          <a:p>
            <a:r>
              <a:rPr lang="de-DE" sz="2600" b="0" i="0" dirty="0">
                <a:solidFill>
                  <a:srgbClr val="000000"/>
                </a:solidFill>
                <a:effectLst/>
                <a:latin typeface="Helvetica Neue" panose="02000503000000020004" pitchFamily="2"/>
              </a:rPr>
              <a:t>Überrascht hat uns auch, dass junge Männer aus französischen Kolonien, Ländern die von Frankreich besetzt waren und nun zu Frankreich gehörten, ebenso in die französische Armee eingezogen wurden, obwohl sich dieser Krieg weit von deren Zuhause abspielte.</a:t>
            </a:r>
            <a:endParaRPr lang="de-DE" sz="2600"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2883158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D47EEA-DCAF-1313-40C0-F8780382A36C}"/>
              </a:ext>
            </a:extLst>
          </p:cNvPr>
          <p:cNvPicPr>
            <a:picLocks noChangeAspect="1"/>
          </p:cNvPicPr>
          <p:nvPr/>
        </p:nvPicPr>
        <p:blipFill>
          <a:blip r:embed="rId3"/>
          <a:stretch>
            <a:fillRect/>
          </a:stretch>
        </p:blipFill>
        <p:spPr>
          <a:xfrm>
            <a:off x="10536468" y="0"/>
            <a:ext cx="2286000" cy="6858000"/>
          </a:xfrm>
          <a:prstGeom prst="rect">
            <a:avLst/>
          </a:prstGeom>
        </p:spPr>
      </p:pic>
      <p:grpSp>
        <p:nvGrpSpPr>
          <p:cNvPr id="16" name="Gruppieren 15">
            <a:extLst>
              <a:ext uri="{FF2B5EF4-FFF2-40B4-BE49-F238E27FC236}">
                <a16:creationId xmlns:a16="http://schemas.microsoft.com/office/drawing/2014/main" id="{A8E2064A-1192-F39C-FF8B-BC391C6F29BD}"/>
              </a:ext>
            </a:extLst>
          </p:cNvPr>
          <p:cNvGrpSpPr/>
          <p:nvPr/>
        </p:nvGrpSpPr>
        <p:grpSpPr>
          <a:xfrm>
            <a:off x="1" y="0"/>
            <a:ext cx="11145328" cy="6858000"/>
            <a:chOff x="0" y="0"/>
            <a:chExt cx="11156831" cy="6858000"/>
          </a:xfrm>
        </p:grpSpPr>
        <p:pic>
          <p:nvPicPr>
            <p:cNvPr id="14" name="Grafik 13" descr="Ein Bild, das draußen, Wolke, Himmel, Grab enthält.&#10;&#10;KI-generierte Inhalte können fehlerhaft sein.">
              <a:extLst>
                <a:ext uri="{FF2B5EF4-FFF2-40B4-BE49-F238E27FC236}">
                  <a16:creationId xmlns:a16="http://schemas.microsoft.com/office/drawing/2014/main" id="{5CFFEFFB-4B53-E1E0-8CFA-3F05D1B35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pic>
          <p:nvPicPr>
            <p:cNvPr id="5" name="Grafik 4" descr="Ein Bild, das draußen, Friedhof, Himmel, Grab enthält.&#10;&#10;KI-generierte Inhalte können fehlerhaft sein.">
              <a:extLst>
                <a:ext uri="{FF2B5EF4-FFF2-40B4-BE49-F238E27FC236}">
                  <a16:creationId xmlns:a16="http://schemas.microsoft.com/office/drawing/2014/main" id="{7F225737-B6C4-2FF3-455D-1113629D8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12" name="Grafik 11" descr="Ein Bild, das Grab, Friedhof, draußen, Himmel enthält.&#10;&#10;KI-generierte Inhalte können fehlerhaft sein.">
              <a:extLst>
                <a:ext uri="{FF2B5EF4-FFF2-40B4-BE49-F238E27FC236}">
                  <a16:creationId xmlns:a16="http://schemas.microsoft.com/office/drawing/2014/main" id="{571A3B30-8665-D248-7541-0DD637AAF2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629" y="0"/>
              <a:ext cx="4218202" cy="6858000"/>
            </a:xfrm>
            <a:prstGeom prst="rect">
              <a:avLst/>
            </a:prstGeom>
          </p:spPr>
        </p:pic>
      </p:grpSp>
      <p:sp>
        <p:nvSpPr>
          <p:cNvPr id="17" name="Textfeld 16">
            <a:extLst>
              <a:ext uri="{FF2B5EF4-FFF2-40B4-BE49-F238E27FC236}">
                <a16:creationId xmlns:a16="http://schemas.microsoft.com/office/drawing/2014/main" id="{5B728F17-57E6-9637-94FC-B2EB1779D913}"/>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solidFill>
                  <a:schemeClr val="bg1"/>
                </a:solidFill>
                <a:latin typeface="Arial" panose="020B0604020202020204" pitchFamily="34" charset="0"/>
                <a:cs typeface="Arial" panose="020B0604020202020204" pitchFamily="34" charset="0"/>
              </a:rPr>
              <a:t>30.10.2025</a:t>
            </a:r>
          </a:p>
        </p:txBody>
      </p:sp>
    </p:spTree>
    <p:extLst>
      <p:ext uri="{BB962C8B-B14F-4D97-AF65-F5344CB8AC3E}">
        <p14:creationId xmlns:p14="http://schemas.microsoft.com/office/powerpoint/2010/main" val="316440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82125B51-A498-1B9F-6F47-E6956C485C8F}"/>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6F5C6950-2DF4-5F7B-8151-DCC2DE25C83C}"/>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EADC1B2F-FEEC-6685-62EA-9552E9CD49E3}"/>
              </a:ext>
            </a:extLst>
          </p:cNvPr>
          <p:cNvSpPr txBox="1"/>
          <p:nvPr/>
        </p:nvSpPr>
        <p:spPr>
          <a:xfrm>
            <a:off x="0" y="0"/>
            <a:ext cx="11199303" cy="2308324"/>
          </a:xfrm>
          <a:prstGeom prst="rect">
            <a:avLst/>
          </a:prstGeom>
          <a:noFill/>
        </p:spPr>
        <p:txBody>
          <a:bodyPr wrap="square" rtlCol="0">
            <a:spAutoFit/>
          </a:bodyPr>
          <a:lstStyle/>
          <a:p>
            <a:r>
              <a:rPr lang="de-DE" b="0" i="0" dirty="0">
                <a:solidFill>
                  <a:srgbClr val="000000"/>
                </a:solidFill>
                <a:effectLst/>
                <a:latin typeface="Helvetica Neue" panose="02000503000000020004" pitchFamily="2"/>
              </a:rPr>
              <a:t>Das Fort von </a:t>
            </a:r>
            <a:r>
              <a:rPr lang="de-DE" b="0" i="0" dirty="0" err="1">
                <a:solidFill>
                  <a:srgbClr val="000000"/>
                </a:solidFill>
                <a:effectLst/>
                <a:latin typeface="Helvetica Neue" panose="02000503000000020004" pitchFamily="2"/>
              </a:rPr>
              <a:t>Douaumont</a:t>
            </a:r>
            <a:r>
              <a:rPr lang="de-DE" b="0" i="0" dirty="0">
                <a:solidFill>
                  <a:srgbClr val="000000"/>
                </a:solidFill>
                <a:effectLst/>
                <a:latin typeface="Helvetica Neue" panose="02000503000000020004" pitchFamily="2"/>
              </a:rPr>
              <a:t> ist eine riesige Bunkeranlage, eine Verteidigungskaserne unter der Erde, von den Franzosen erbaut und im Laufe des Krieges abwechselnd in französischer und deutscher Hand. </a:t>
            </a:r>
            <a:endParaRPr lang="de-DE" dirty="0">
              <a:solidFill>
                <a:srgbClr val="000000"/>
              </a:solidFill>
              <a:effectLst/>
              <a:latin typeface="Helvetica Neue" panose="02000503000000020004" pitchFamily="2"/>
            </a:endParaRPr>
          </a:p>
          <a:p>
            <a:r>
              <a:rPr lang="de-DE" b="0" i="0" dirty="0">
                <a:solidFill>
                  <a:srgbClr val="000000"/>
                </a:solidFill>
                <a:effectLst/>
                <a:latin typeface="Helvetica Neue" panose="02000503000000020004" pitchFamily="2"/>
              </a:rPr>
              <a:t>Von unserer französischen Fremdenführerin erfuhren wir viel Interessantes, </a:t>
            </a:r>
            <a:r>
              <a:rPr lang="de-DE" b="0" i="0" dirty="0" err="1">
                <a:solidFill>
                  <a:srgbClr val="000000"/>
                </a:solidFill>
                <a:effectLst/>
                <a:latin typeface="Helvetica Neue" panose="02000503000000020004" pitchFamily="2"/>
              </a:rPr>
              <a:t>Wissenwertes</a:t>
            </a:r>
            <a:r>
              <a:rPr lang="de-DE" b="0" i="0" dirty="0">
                <a:solidFill>
                  <a:srgbClr val="000000"/>
                </a:solidFill>
                <a:effectLst/>
                <a:latin typeface="Helvetica Neue" panose="02000503000000020004" pitchFamily="2"/>
              </a:rPr>
              <a:t> und Beeindruckendes und auch hier spürten wir die Angst, Beklemmung und </a:t>
            </a:r>
            <a:r>
              <a:rPr lang="de-DE" b="0" i="0" dirty="0" err="1">
                <a:solidFill>
                  <a:srgbClr val="000000"/>
                </a:solidFill>
                <a:effectLst/>
                <a:latin typeface="Helvetica Neue" panose="02000503000000020004" pitchFamily="2"/>
              </a:rPr>
              <a:t>Auswegslosigkeit</a:t>
            </a:r>
            <a:r>
              <a:rPr lang="de-DE" b="0" i="0" dirty="0">
                <a:solidFill>
                  <a:srgbClr val="000000"/>
                </a:solidFill>
                <a:effectLst/>
                <a:latin typeface="Helvetica Neue" panose="02000503000000020004" pitchFamily="2"/>
              </a:rPr>
              <a:t>, die die Soldaten hier unten gehabt haben mussten.</a:t>
            </a:r>
            <a:endParaRPr lang="de-DE" dirty="0">
              <a:solidFill>
                <a:srgbClr val="000000"/>
              </a:solidFill>
              <a:effectLst/>
              <a:latin typeface="Helvetica Neue" panose="02000503000000020004" pitchFamily="2"/>
            </a:endParaRPr>
          </a:p>
          <a:p>
            <a:br>
              <a:rPr lang="de-DE" dirty="0">
                <a:solidFill>
                  <a:srgbClr val="000000"/>
                </a:solidFill>
                <a:effectLst/>
                <a:latin typeface="Helvetica Neue" panose="02000503000000020004" pitchFamily="2"/>
              </a:rPr>
            </a:br>
            <a:endParaRPr lang="de-DE"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4095253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82125B51-A498-1B9F-6F47-E6956C485C8F}"/>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6F5C6950-2DF4-5F7B-8151-DCC2DE25C83C}"/>
              </a:ext>
            </a:extLst>
          </p:cNvPr>
          <p:cNvPicPr>
            <a:picLocks noChangeAspect="1"/>
          </p:cNvPicPr>
          <p:nvPr/>
        </p:nvPicPr>
        <p:blipFill>
          <a:blip r:embed="rId3"/>
          <a:stretch>
            <a:fillRect/>
          </a:stretch>
        </p:blipFill>
        <p:spPr>
          <a:xfrm>
            <a:off x="10536468" y="0"/>
            <a:ext cx="2286000" cy="6858000"/>
          </a:xfrm>
          <a:prstGeom prst="rect">
            <a:avLst/>
          </a:prstGeom>
        </p:spPr>
      </p:pic>
      <p:sp>
        <p:nvSpPr>
          <p:cNvPr id="5" name="Textfeld 4">
            <a:extLst>
              <a:ext uri="{FF2B5EF4-FFF2-40B4-BE49-F238E27FC236}">
                <a16:creationId xmlns:a16="http://schemas.microsoft.com/office/drawing/2014/main" id="{763064ED-3B6A-0E78-C92F-2A1706377E6B}"/>
              </a:ext>
            </a:extLst>
          </p:cNvPr>
          <p:cNvSpPr txBox="1"/>
          <p:nvPr/>
        </p:nvSpPr>
        <p:spPr>
          <a:xfrm>
            <a:off x="53879" y="0"/>
            <a:ext cx="11145424" cy="923330"/>
          </a:xfrm>
          <a:prstGeom prst="rect">
            <a:avLst/>
          </a:prstGeom>
          <a:noFill/>
        </p:spPr>
        <p:txBody>
          <a:bodyPr wrap="square" rtlCol="0">
            <a:spAutoFit/>
          </a:bodyPr>
          <a:lstStyle/>
          <a:p>
            <a:r>
              <a:rPr lang="de-DE" b="0" i="0" dirty="0">
                <a:solidFill>
                  <a:srgbClr val="000000"/>
                </a:solidFill>
                <a:effectLst/>
                <a:latin typeface="Helvetica Neue" panose="02000503000000020004" pitchFamily="2"/>
              </a:rPr>
              <a:t>Am Abend, zurück in Metz, gingen wir gemeinsam noch einmal in die Altstadt und genossen das Ambiente der hell angestrahlten Kirchen, der wuchtigen Stadtpaläste und der romantischen kleinen Gassen.</a:t>
            </a:r>
            <a:endParaRPr lang="de-DE"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213241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WhatsApp Bild 2025-11-06 um 14.19.14_440c2486">
            <a:extLst>
              <a:ext uri="{FF2B5EF4-FFF2-40B4-BE49-F238E27FC236}">
                <a16:creationId xmlns:a16="http://schemas.microsoft.com/office/drawing/2014/main" id="{D8506705-0C55-129B-9CAA-DFB4DB72189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5" name="Grafik 4" descr="WhatsApp Bild 2025-11-06 um 14.19.14_8efbd641">
            <a:extLst>
              <a:ext uri="{FF2B5EF4-FFF2-40B4-BE49-F238E27FC236}">
                <a16:creationId xmlns:a16="http://schemas.microsoft.com/office/drawing/2014/main" id="{2CA834C2-3F4F-ED8B-B9F2-7D3E00405FE2}"/>
              </a:ext>
            </a:extLst>
          </p:cNvPr>
          <p:cNvPicPr>
            <a:picLocks noGrp="1" noChangeAspect="1"/>
          </p:cNvPicPr>
          <p:nvPr isPhoto="1"/>
        </p:nvPicPr>
        <p:blipFill>
          <a:blip r:embed="rId4">
            <a:lum/>
            <a:extLst>
              <a:ext uri="{28A0092B-C50C-407E-A947-70E740481C1C}">
                <a14:useLocalDpi xmlns:a14="http://schemas.microsoft.com/office/drawing/2010/main" val="0"/>
              </a:ext>
            </a:extLst>
          </a:blip>
          <a:srcRect r="20685"/>
          <a:stretch/>
        </p:blipFill>
        <p:spPr>
          <a:xfrm>
            <a:off x="7048500" y="0"/>
            <a:ext cx="4079575" cy="6858000"/>
          </a:xfrm>
          <a:prstGeom prst="rect">
            <a:avLst/>
          </a:prstGeom>
        </p:spPr>
      </p:pic>
      <p:pic>
        <p:nvPicPr>
          <p:cNvPr id="4" name="Grafik 3" descr="WhatsApp Bild 2025-11-06 um 14.19.14_164c9430">
            <a:extLst>
              <a:ext uri="{FF2B5EF4-FFF2-40B4-BE49-F238E27FC236}">
                <a16:creationId xmlns:a16="http://schemas.microsoft.com/office/drawing/2014/main" id="{701A2BC9-AB15-1F84-8F52-EC81154876C4}"/>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799066" y="0"/>
            <a:ext cx="2388794" cy="3185058"/>
          </a:xfrm>
          <a:prstGeom prst="rect">
            <a:avLst/>
          </a:prstGeom>
        </p:spPr>
      </p:pic>
      <p:pic>
        <p:nvPicPr>
          <p:cNvPr id="6" name="Grafik 5" descr="WhatsApp Bild 2025-11-06 um 14.19.14_2fed4090">
            <a:extLst>
              <a:ext uri="{FF2B5EF4-FFF2-40B4-BE49-F238E27FC236}">
                <a16:creationId xmlns:a16="http://schemas.microsoft.com/office/drawing/2014/main" id="{20E1C9D7-D9CD-A05A-C2D7-9E0391307D2E}"/>
              </a:ext>
            </a:extLst>
          </p:cNvPr>
          <p:cNvPicPr>
            <a:picLocks noGrp="1" noChangeAspect="1"/>
          </p:cNvPicPr>
          <p:nvPr isPhoto="1"/>
        </p:nvPicPr>
        <p:blipFill>
          <a:blip r:embed="rId6">
            <a:lum/>
            <a:extLst>
              <a:ext uri="{28A0092B-C50C-407E-A947-70E740481C1C}">
                <a14:useLocalDpi xmlns:a14="http://schemas.microsoft.com/office/drawing/2010/main" val="0"/>
              </a:ext>
            </a:extLst>
          </a:blip>
          <a:srcRect r="16040"/>
          <a:stretch/>
        </p:blipFill>
        <p:spPr>
          <a:xfrm>
            <a:off x="3919656" y="3185058"/>
            <a:ext cx="4111732" cy="3672942"/>
          </a:xfrm>
          <a:prstGeom prst="rect">
            <a:avLst/>
          </a:prstGeom>
        </p:spPr>
      </p:pic>
      <p:pic>
        <p:nvPicPr>
          <p:cNvPr id="7" name="Grafik 6">
            <a:extLst>
              <a:ext uri="{FF2B5EF4-FFF2-40B4-BE49-F238E27FC236}">
                <a16:creationId xmlns:a16="http://schemas.microsoft.com/office/drawing/2014/main" id="{1A1001FE-A64A-D50C-8E78-468F6CB5672E}"/>
              </a:ext>
            </a:extLst>
          </p:cNvPr>
          <p:cNvPicPr>
            <a:picLocks noChangeAspect="1"/>
          </p:cNvPicPr>
          <p:nvPr/>
        </p:nvPicPr>
        <p:blipFill>
          <a:blip r:embed="rId7"/>
          <a:stretch>
            <a:fillRect/>
          </a:stretch>
        </p:blipFill>
        <p:spPr>
          <a:xfrm>
            <a:off x="10516590" y="0"/>
            <a:ext cx="2286000" cy="6858000"/>
          </a:xfrm>
          <a:prstGeom prst="rect">
            <a:avLst/>
          </a:prstGeom>
        </p:spPr>
      </p:pic>
      <p:pic>
        <p:nvPicPr>
          <p:cNvPr id="8" name="Grafik 7">
            <a:extLst>
              <a:ext uri="{FF2B5EF4-FFF2-40B4-BE49-F238E27FC236}">
                <a16:creationId xmlns:a16="http://schemas.microsoft.com/office/drawing/2014/main" id="{E3486DE9-456B-125C-C547-A02E3300277C}"/>
              </a:ext>
            </a:extLst>
          </p:cNvPr>
          <p:cNvPicPr>
            <a:picLocks noChangeAspect="1"/>
          </p:cNvPicPr>
          <p:nvPr/>
        </p:nvPicPr>
        <p:blipFill>
          <a:blip r:embed="rId7"/>
          <a:stretch>
            <a:fillRect/>
          </a:stretch>
        </p:blipFill>
        <p:spPr>
          <a:xfrm>
            <a:off x="10536468" y="0"/>
            <a:ext cx="2286000" cy="6858000"/>
          </a:xfrm>
          <a:prstGeom prst="rect">
            <a:avLst/>
          </a:prstGeom>
        </p:spPr>
      </p:pic>
      <p:sp>
        <p:nvSpPr>
          <p:cNvPr id="10" name="Textfeld 9">
            <a:extLst>
              <a:ext uri="{FF2B5EF4-FFF2-40B4-BE49-F238E27FC236}">
                <a16:creationId xmlns:a16="http://schemas.microsoft.com/office/drawing/2014/main" id="{894608AC-C621-11B5-DCDE-AF3116B25C26}"/>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solidFill>
                  <a:schemeClr val="bg1"/>
                </a:solidFill>
                <a:latin typeface="Arial" panose="020B0604020202020204" pitchFamily="34" charset="0"/>
                <a:cs typeface="Arial" panose="020B0604020202020204" pitchFamily="34" charset="0"/>
              </a:rPr>
              <a:t>28.10.2025</a:t>
            </a:r>
          </a:p>
        </p:txBody>
      </p:sp>
    </p:spTree>
    <p:extLst>
      <p:ext uri="{BB962C8B-B14F-4D97-AF65-F5344CB8AC3E}">
        <p14:creationId xmlns:p14="http://schemas.microsoft.com/office/powerpoint/2010/main" val="2446168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WhatsApp Bild 2025-11-06 um 14.19.14_faf54d05">
            <a:extLst>
              <a:ext uri="{FF2B5EF4-FFF2-40B4-BE49-F238E27FC236}">
                <a16:creationId xmlns:a16="http://schemas.microsoft.com/office/drawing/2014/main" id="{33A80496-4AA6-F91C-F99E-770955B1DF58}"/>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b="14769"/>
          <a:stretch/>
        </p:blipFill>
        <p:spPr>
          <a:xfrm>
            <a:off x="-1" y="0"/>
            <a:ext cx="12192001" cy="6858000"/>
          </a:xfrm>
          <a:prstGeom prst="rect">
            <a:avLst/>
          </a:prstGeom>
        </p:spPr>
      </p:pic>
      <p:pic>
        <p:nvPicPr>
          <p:cNvPr id="4" name="Grafik 3">
            <a:extLst>
              <a:ext uri="{FF2B5EF4-FFF2-40B4-BE49-F238E27FC236}">
                <a16:creationId xmlns:a16="http://schemas.microsoft.com/office/drawing/2014/main" id="{378AD067-1D28-A07A-C1C0-3E4CF683D075}"/>
              </a:ext>
            </a:extLst>
          </p:cNvPr>
          <p:cNvPicPr>
            <a:picLocks noChangeAspect="1"/>
          </p:cNvPicPr>
          <p:nvPr/>
        </p:nvPicPr>
        <p:blipFill>
          <a:blip r:embed="rId3"/>
          <a:stretch>
            <a:fillRect/>
          </a:stretch>
        </p:blipFill>
        <p:spPr>
          <a:xfrm>
            <a:off x="10516590" y="0"/>
            <a:ext cx="2286000" cy="6858000"/>
          </a:xfrm>
          <a:prstGeom prst="rect">
            <a:avLst/>
          </a:prstGeom>
        </p:spPr>
      </p:pic>
      <p:pic>
        <p:nvPicPr>
          <p:cNvPr id="5" name="Grafik 4">
            <a:extLst>
              <a:ext uri="{FF2B5EF4-FFF2-40B4-BE49-F238E27FC236}">
                <a16:creationId xmlns:a16="http://schemas.microsoft.com/office/drawing/2014/main" id="{82D1DFDB-DA24-4EF1-E659-BB61752BA156}"/>
              </a:ext>
            </a:extLst>
          </p:cNvPr>
          <p:cNvPicPr>
            <a:picLocks noChangeAspect="1"/>
          </p:cNvPicPr>
          <p:nvPr/>
        </p:nvPicPr>
        <p:blipFill>
          <a:blip r:embed="rId3"/>
          <a:stretch>
            <a:fillRect/>
          </a:stretch>
        </p:blipFill>
        <p:spPr>
          <a:xfrm>
            <a:off x="10536468" y="0"/>
            <a:ext cx="2286000" cy="6858000"/>
          </a:xfrm>
          <a:prstGeom prst="rect">
            <a:avLst/>
          </a:prstGeom>
        </p:spPr>
      </p:pic>
      <p:sp>
        <p:nvSpPr>
          <p:cNvPr id="6" name="Textfeld 5">
            <a:extLst>
              <a:ext uri="{FF2B5EF4-FFF2-40B4-BE49-F238E27FC236}">
                <a16:creationId xmlns:a16="http://schemas.microsoft.com/office/drawing/2014/main" id="{01035429-E3AC-3BA4-25C4-319B6982ECD1}"/>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latin typeface="Arial" panose="020B0604020202020204" pitchFamily="34" charset="0"/>
                <a:cs typeface="Arial" panose="020B0604020202020204" pitchFamily="34" charset="0"/>
              </a:rPr>
              <a:t>30.10.2025</a:t>
            </a:r>
          </a:p>
        </p:txBody>
      </p:sp>
    </p:spTree>
    <p:extLst>
      <p:ext uri="{BB962C8B-B14F-4D97-AF65-F5344CB8AC3E}">
        <p14:creationId xmlns:p14="http://schemas.microsoft.com/office/powerpoint/2010/main" val="169518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82125B51-A498-1B9F-6F47-E6956C485C8F}"/>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6F5C6950-2DF4-5F7B-8151-DCC2DE25C83C}"/>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2E784035-EC73-39F9-B86D-BFDC2AB1BE03}"/>
              </a:ext>
            </a:extLst>
          </p:cNvPr>
          <p:cNvSpPr txBox="1"/>
          <p:nvPr/>
        </p:nvSpPr>
        <p:spPr>
          <a:xfrm>
            <a:off x="0" y="-1"/>
            <a:ext cx="11199303" cy="923330"/>
          </a:xfrm>
          <a:prstGeom prst="rect">
            <a:avLst/>
          </a:prstGeom>
          <a:noFill/>
        </p:spPr>
        <p:txBody>
          <a:bodyPr wrap="square" rtlCol="0">
            <a:spAutoFit/>
          </a:bodyPr>
          <a:lstStyle/>
          <a:p>
            <a:r>
              <a:rPr lang="de-DE" b="0" i="0" dirty="0">
                <a:solidFill>
                  <a:srgbClr val="000000"/>
                </a:solidFill>
                <a:effectLst/>
                <a:latin typeface="Helvetica Neue" panose="02000503000000020004" pitchFamily="2"/>
              </a:rPr>
              <a:t>Am Freitag ging es dann nach dem Frühstück gleich zum Bahnhof, wo wir unsere Rückreise antraten. </a:t>
            </a:r>
            <a:endParaRPr lang="de-DE" dirty="0">
              <a:solidFill>
                <a:srgbClr val="000000"/>
              </a:solidFill>
              <a:effectLst/>
              <a:latin typeface="Helvetica Neue" panose="02000503000000020004" pitchFamily="2"/>
            </a:endParaRPr>
          </a:p>
          <a:p>
            <a:r>
              <a:rPr lang="de-DE" b="0" i="0" dirty="0">
                <a:solidFill>
                  <a:srgbClr val="000000"/>
                </a:solidFill>
                <a:effectLst/>
                <a:latin typeface="Helvetica Neue" panose="02000503000000020004" pitchFamily="2"/>
              </a:rPr>
              <a:t>Mit vielen Eindrücken und Erlebtem kamen wir nachmittags wieder in Nierstein an. </a:t>
            </a:r>
            <a:endParaRPr lang="de-DE" dirty="0">
              <a:solidFill>
                <a:srgbClr val="000000"/>
              </a:solidFill>
              <a:effectLst/>
              <a:latin typeface="Helvetica Neue" panose="02000503000000020004" pitchFamily="2"/>
            </a:endParaRPr>
          </a:p>
          <a:p>
            <a:pPr algn="l"/>
            <a:endParaRPr lang="de-DE" dirty="0"/>
          </a:p>
        </p:txBody>
      </p:sp>
    </p:spTree>
    <p:extLst>
      <p:ext uri="{BB962C8B-B14F-4D97-AF65-F5344CB8AC3E}">
        <p14:creationId xmlns:p14="http://schemas.microsoft.com/office/powerpoint/2010/main" val="352591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descr="Ein Bild, das draußen, Himmel, Gebäude, Wolke enthält.&#10;&#10;KI-generierte Inhalte können fehlerhaft sein.">
            <a:extLst>
              <a:ext uri="{FF2B5EF4-FFF2-40B4-BE49-F238E27FC236}">
                <a16:creationId xmlns:a16="http://schemas.microsoft.com/office/drawing/2014/main" id="{8C2311C5-BBE6-26D7-1EA4-31C036C5042B}"/>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4" name="Grafik 3">
            <a:extLst>
              <a:ext uri="{FF2B5EF4-FFF2-40B4-BE49-F238E27FC236}">
                <a16:creationId xmlns:a16="http://schemas.microsoft.com/office/drawing/2014/main" id="{F4519878-5F19-B11F-9156-9411DFF8EA54}"/>
              </a:ext>
            </a:extLst>
          </p:cNvPr>
          <p:cNvPicPr>
            <a:picLocks noChangeAspect="1"/>
          </p:cNvPicPr>
          <p:nvPr/>
        </p:nvPicPr>
        <p:blipFill>
          <a:blip r:embed="rId3"/>
          <a:stretch>
            <a:fillRect/>
          </a:stretch>
        </p:blipFill>
        <p:spPr>
          <a:xfrm>
            <a:off x="10536468" y="0"/>
            <a:ext cx="2286000" cy="6858000"/>
          </a:xfrm>
          <a:prstGeom prst="rect">
            <a:avLst/>
          </a:prstGeom>
        </p:spPr>
      </p:pic>
      <p:sp>
        <p:nvSpPr>
          <p:cNvPr id="2" name="Textfeld 1">
            <a:extLst>
              <a:ext uri="{FF2B5EF4-FFF2-40B4-BE49-F238E27FC236}">
                <a16:creationId xmlns:a16="http://schemas.microsoft.com/office/drawing/2014/main" id="{540646B0-C235-3AAB-E41A-46F7095B1B90}"/>
              </a:ext>
            </a:extLst>
          </p:cNvPr>
          <p:cNvSpPr txBox="1"/>
          <p:nvPr/>
        </p:nvSpPr>
        <p:spPr>
          <a:xfrm>
            <a:off x="5499100" y="2514600"/>
            <a:ext cx="1828800" cy="1828800"/>
          </a:xfrm>
          <a:prstGeom prst="rect">
            <a:avLst/>
          </a:prstGeom>
          <a:noFill/>
        </p:spPr>
        <p:txBody>
          <a:bodyPr wrap="square" rtlCol="0">
            <a:spAutoFit/>
          </a:bodyPr>
          <a:lstStyle/>
          <a:p>
            <a:pPr algn="l"/>
            <a:endParaRPr lang="de-DE" dirty="0"/>
          </a:p>
        </p:txBody>
      </p:sp>
      <p:sp>
        <p:nvSpPr>
          <p:cNvPr id="5" name="Textfeld 4">
            <a:extLst>
              <a:ext uri="{FF2B5EF4-FFF2-40B4-BE49-F238E27FC236}">
                <a16:creationId xmlns:a16="http://schemas.microsoft.com/office/drawing/2014/main" id="{79F54408-189D-19C2-4621-0B528A8D1A85}"/>
              </a:ext>
            </a:extLst>
          </p:cNvPr>
          <p:cNvSpPr txBox="1"/>
          <p:nvPr/>
        </p:nvSpPr>
        <p:spPr>
          <a:xfrm>
            <a:off x="78296" y="0"/>
            <a:ext cx="10921501" cy="7109639"/>
          </a:xfrm>
          <a:prstGeom prst="rect">
            <a:avLst/>
          </a:prstGeom>
          <a:solidFill>
            <a:srgbClr val="E4E4E4">
              <a:alpha val="0"/>
            </a:srgbClr>
          </a:solidFill>
          <a:ln>
            <a:solidFill>
              <a:srgbClr val="E4E4E4">
                <a:alpha val="0"/>
              </a:srgbClr>
            </a:solidFill>
          </a:ln>
        </p:spPr>
        <p:txBody>
          <a:bodyPr wrap="square" rtlCol="0">
            <a:spAutoFit/>
          </a:bodyPr>
          <a:lstStyle/>
          <a:p>
            <a:r>
              <a:rPr lang="en-US" sz="3200" dirty="0">
                <a:solidFill>
                  <a:schemeClr val="bg1"/>
                </a:solidFill>
              </a:rPr>
              <a:t> </a:t>
            </a:r>
            <a:r>
              <a:rPr lang="de-DE" sz="2800" b="0" i="0" dirty="0">
                <a:solidFill>
                  <a:schemeClr val="bg1"/>
                </a:solidFill>
                <a:effectLst/>
                <a:latin typeface="Helvetica Neue" panose="02000503000000020004" pitchFamily="2"/>
              </a:rPr>
              <a:t>Am 28. Oktober 2025 trafen sich 20 Schülerinnen und Schüler und 2 begleitende Lehrer auf dem Bahnhof in </a:t>
            </a:r>
            <a:r>
              <a:rPr lang="en-US" sz="2800" b="0" i="0" dirty="0">
                <a:solidFill>
                  <a:schemeClr val="bg1"/>
                </a:solidFill>
                <a:effectLst/>
                <a:latin typeface="Helvetica Neue" panose="02000503000000020004" pitchFamily="2"/>
              </a:rPr>
              <a:t>Ni</a:t>
            </a:r>
            <a:r>
              <a:rPr lang="de-DE" sz="2800" b="0" i="0" dirty="0" err="1">
                <a:solidFill>
                  <a:schemeClr val="bg1"/>
                </a:solidFill>
                <a:effectLst/>
                <a:latin typeface="Helvetica Neue" panose="02000503000000020004" pitchFamily="2"/>
              </a:rPr>
              <a:t>erstein</a:t>
            </a:r>
            <a:r>
              <a:rPr lang="de-DE" sz="2800" b="0" i="0" dirty="0">
                <a:solidFill>
                  <a:schemeClr val="bg1"/>
                </a:solidFill>
                <a:effectLst/>
                <a:latin typeface="Helvetica Neue" panose="02000503000000020004" pitchFamily="2"/>
              </a:rPr>
              <a:t>. Herr </a:t>
            </a:r>
            <a:r>
              <a:rPr lang="de-DE" sz="2800" b="0" i="0" dirty="0" err="1">
                <a:solidFill>
                  <a:schemeClr val="bg1"/>
                </a:solidFill>
                <a:effectLst/>
                <a:latin typeface="Helvetica Neue" panose="02000503000000020004" pitchFamily="2"/>
              </a:rPr>
              <a:t>Haufler</a:t>
            </a:r>
            <a:r>
              <a:rPr lang="de-DE" sz="2800" b="0" i="0" dirty="0">
                <a:solidFill>
                  <a:schemeClr val="bg1"/>
                </a:solidFill>
                <a:effectLst/>
                <a:latin typeface="Helvetica Neue" panose="02000503000000020004" pitchFamily="2"/>
              </a:rPr>
              <a:t> hatte mit der Oberstufe der Car</a:t>
            </a:r>
            <a:r>
              <a:rPr lang="en-US" sz="2800" dirty="0">
                <a:solidFill>
                  <a:schemeClr val="bg1"/>
                </a:solidFill>
                <a:latin typeface="Helvetica Neue" panose="02000503000000020004" pitchFamily="2"/>
              </a:rPr>
              <a:t>—</a:t>
            </a:r>
            <a:r>
              <a:rPr lang="de-DE" sz="2800" b="0" i="0" dirty="0">
                <a:solidFill>
                  <a:schemeClr val="bg1"/>
                </a:solidFill>
                <a:effectLst/>
                <a:latin typeface="Helvetica Neue" panose="02000503000000020004" pitchFamily="2"/>
              </a:rPr>
              <a:t>Zuckmayer</a:t>
            </a:r>
            <a:r>
              <a:rPr lang="en-US" sz="2800" b="0" i="0" dirty="0">
                <a:solidFill>
                  <a:schemeClr val="bg1"/>
                </a:solidFill>
                <a:effectLst/>
                <a:latin typeface="Helvetica Neue" panose="02000503000000020004" pitchFamily="2"/>
              </a:rPr>
              <a:t>-R</a:t>
            </a:r>
            <a:r>
              <a:rPr lang="de-DE" sz="2800" b="0" i="0" dirty="0" err="1">
                <a:solidFill>
                  <a:schemeClr val="bg1"/>
                </a:solidFill>
                <a:effectLst/>
                <a:latin typeface="Helvetica Neue" panose="02000503000000020004" pitchFamily="2"/>
              </a:rPr>
              <a:t>ealschule</a:t>
            </a:r>
            <a:r>
              <a:rPr lang="de-DE" sz="2800" b="0" i="0" dirty="0">
                <a:solidFill>
                  <a:schemeClr val="bg1"/>
                </a:solidFill>
                <a:effectLst/>
                <a:latin typeface="Helvetica Neue" panose="02000503000000020004" pitchFamily="2"/>
              </a:rPr>
              <a:t> und </a:t>
            </a:r>
            <a:r>
              <a:rPr lang="en-US" sz="2800" b="0" i="0" dirty="0">
                <a:solidFill>
                  <a:schemeClr val="bg1"/>
                </a:solidFill>
                <a:effectLst/>
                <a:latin typeface="Helvetica Neue" panose="02000503000000020004" pitchFamily="2"/>
              </a:rPr>
              <a:t>FOS</a:t>
            </a:r>
            <a:r>
              <a:rPr lang="de-DE" sz="2800" b="0" i="0" dirty="0">
                <a:solidFill>
                  <a:schemeClr val="bg1"/>
                </a:solidFill>
                <a:effectLst/>
                <a:latin typeface="Helvetica Neue" panose="02000503000000020004" pitchFamily="2"/>
              </a:rPr>
              <a:t> eine 4</a:t>
            </a:r>
            <a:r>
              <a:rPr lang="en-US" sz="2800" b="0" i="0" dirty="0">
                <a:solidFill>
                  <a:schemeClr val="bg1"/>
                </a:solidFill>
                <a:effectLst/>
                <a:latin typeface="Helvetica Neue" panose="02000503000000020004" pitchFamily="2"/>
              </a:rPr>
              <a:t>-t</a:t>
            </a:r>
            <a:r>
              <a:rPr lang="de-DE" sz="2800" b="0" i="0" dirty="0" err="1">
                <a:solidFill>
                  <a:schemeClr val="bg1"/>
                </a:solidFill>
                <a:effectLst/>
                <a:latin typeface="Helvetica Neue" panose="02000503000000020004" pitchFamily="2"/>
              </a:rPr>
              <a:t>ägige</a:t>
            </a:r>
            <a:r>
              <a:rPr lang="de-DE" sz="2800" b="0" i="0" dirty="0">
                <a:solidFill>
                  <a:schemeClr val="bg1"/>
                </a:solidFill>
                <a:effectLst/>
                <a:latin typeface="Helvetica Neue" panose="02000503000000020004" pitchFamily="2"/>
              </a:rPr>
              <a:t> </a:t>
            </a:r>
            <a:r>
              <a:rPr lang="en-US" sz="2800" b="0" i="0" dirty="0">
                <a:solidFill>
                  <a:schemeClr val="bg1"/>
                </a:solidFill>
                <a:effectLst/>
                <a:latin typeface="Helvetica Neue" panose="02000503000000020004" pitchFamily="2"/>
              </a:rPr>
              <a:t>R</a:t>
            </a:r>
            <a:r>
              <a:rPr lang="de-DE" sz="2800" b="0" i="0" dirty="0">
                <a:solidFill>
                  <a:schemeClr val="bg1"/>
                </a:solidFill>
                <a:effectLst/>
                <a:latin typeface="Helvetica Neue" panose="02000503000000020004" pitchFamily="2"/>
              </a:rPr>
              <a:t>eise nach </a:t>
            </a:r>
            <a:r>
              <a:rPr lang="en-US" sz="2800" dirty="0">
                <a:solidFill>
                  <a:schemeClr val="bg1"/>
                </a:solidFill>
                <a:latin typeface="Helvetica Neue" panose="02000503000000020004" pitchFamily="2"/>
              </a:rPr>
              <a:t>M</a:t>
            </a:r>
            <a:r>
              <a:rPr lang="de-DE" sz="2800" b="0" i="0" dirty="0" err="1">
                <a:solidFill>
                  <a:schemeClr val="bg1"/>
                </a:solidFill>
                <a:effectLst/>
                <a:latin typeface="Helvetica Neue" panose="02000503000000020004" pitchFamily="2"/>
              </a:rPr>
              <a:t>etz</a:t>
            </a:r>
            <a:r>
              <a:rPr lang="de-DE" sz="2800" b="0" i="0" dirty="0">
                <a:solidFill>
                  <a:schemeClr val="bg1"/>
                </a:solidFill>
                <a:effectLst/>
                <a:latin typeface="Helvetica Neue" panose="02000503000000020004" pitchFamily="2"/>
              </a:rPr>
              <a:t>, d</a:t>
            </a:r>
            <a:r>
              <a:rPr lang="en-US" sz="2800" b="0" i="0" dirty="0">
                <a:solidFill>
                  <a:schemeClr val="bg1"/>
                </a:solidFill>
                <a:effectLst/>
                <a:latin typeface="Helvetica Neue" panose="02000503000000020004" pitchFamily="2"/>
              </a:rPr>
              <a:t>er</a:t>
            </a:r>
            <a:r>
              <a:rPr lang="de-DE" sz="2800" b="0" i="0" dirty="0">
                <a:solidFill>
                  <a:schemeClr val="bg1"/>
                </a:solidFill>
                <a:effectLst/>
                <a:latin typeface="Helvetica Neue" panose="02000503000000020004" pitchFamily="2"/>
              </a:rPr>
              <a:t> Hauptstadt Lothringens, organisiert. </a:t>
            </a:r>
            <a:endParaRPr lang="de-DE" sz="2800" dirty="0">
              <a:solidFill>
                <a:schemeClr val="bg1"/>
              </a:solidFill>
              <a:effectLst/>
              <a:latin typeface="Helvetica Neue" panose="02000503000000020004" pitchFamily="2"/>
            </a:endParaRPr>
          </a:p>
          <a:p>
            <a:r>
              <a:rPr lang="de-DE" sz="2800" b="0" i="0" dirty="0">
                <a:solidFill>
                  <a:schemeClr val="bg1"/>
                </a:solidFill>
                <a:effectLst/>
                <a:latin typeface="Helvetica Neue" panose="02000503000000020004" pitchFamily="2"/>
              </a:rPr>
              <a:t>Das Programm sollte Kultur, Geschichte, Landeskunde und auch </a:t>
            </a:r>
            <a:r>
              <a:rPr lang="en-US" sz="2800" b="0" i="0" dirty="0">
                <a:solidFill>
                  <a:schemeClr val="bg1"/>
                </a:solidFill>
                <a:effectLst/>
                <a:latin typeface="Helvetica Neue" panose="02000503000000020004" pitchFamily="2"/>
              </a:rPr>
              <a:t>Z</a:t>
            </a:r>
            <a:r>
              <a:rPr lang="de-DE" sz="2800" b="0" i="0" dirty="0" err="1">
                <a:solidFill>
                  <a:schemeClr val="bg1"/>
                </a:solidFill>
                <a:effectLst/>
                <a:latin typeface="Helvetica Neue" panose="02000503000000020004" pitchFamily="2"/>
              </a:rPr>
              <a:t>eit</a:t>
            </a:r>
            <a:r>
              <a:rPr lang="de-DE" sz="2800" b="0" i="0" dirty="0">
                <a:solidFill>
                  <a:schemeClr val="bg1"/>
                </a:solidFill>
                <a:effectLst/>
                <a:latin typeface="Helvetica Neue" panose="02000503000000020004" pitchFamily="2"/>
              </a:rPr>
              <a:t> für eigene Erkundungen beinhalten</a:t>
            </a:r>
            <a:r>
              <a:rPr lang="en-US" sz="2800" b="0" i="0" dirty="0">
                <a:solidFill>
                  <a:schemeClr val="bg1"/>
                </a:solidFill>
                <a:effectLst/>
                <a:latin typeface="Helvetica Neue" panose="02000503000000020004" pitchFamily="2"/>
              </a:rPr>
              <a:t>.</a:t>
            </a:r>
            <a:r>
              <a:rPr lang="de-DE" sz="2800" b="0" i="0" dirty="0">
                <a:solidFill>
                  <a:schemeClr val="bg1"/>
                </a:solidFill>
                <a:effectLst/>
                <a:latin typeface="Helvetica Neue" panose="02000503000000020004" pitchFamily="2"/>
              </a:rPr>
              <a:t> </a:t>
            </a:r>
            <a:endParaRPr lang="de-DE" sz="2800" dirty="0">
              <a:solidFill>
                <a:schemeClr val="bg1"/>
              </a:solidFill>
              <a:effectLst/>
              <a:latin typeface="Helvetica Neue" panose="02000503000000020004" pitchFamily="2"/>
            </a:endParaRPr>
          </a:p>
          <a:p>
            <a:r>
              <a:rPr lang="de-DE" sz="2800" b="0" i="0" dirty="0">
                <a:solidFill>
                  <a:schemeClr val="bg1"/>
                </a:solidFill>
                <a:effectLst/>
                <a:latin typeface="Helvetica Neue" panose="02000503000000020004" pitchFamily="2"/>
              </a:rPr>
              <a:t>Über Mainz, Saarbrücken und Forbach erreichten wir am frühen Nachmittag </a:t>
            </a:r>
            <a:r>
              <a:rPr lang="en-US" sz="2800" dirty="0">
                <a:solidFill>
                  <a:schemeClr val="bg1"/>
                </a:solidFill>
                <a:latin typeface="Helvetica Neue" panose="02000503000000020004" pitchFamily="2"/>
              </a:rPr>
              <a:t>M</a:t>
            </a:r>
            <a:r>
              <a:rPr lang="de-DE" sz="2800" b="0" i="0" dirty="0" err="1">
                <a:solidFill>
                  <a:schemeClr val="bg1"/>
                </a:solidFill>
                <a:effectLst/>
                <a:latin typeface="Helvetica Neue" panose="02000503000000020004" pitchFamily="2"/>
              </a:rPr>
              <a:t>etz</a:t>
            </a:r>
            <a:r>
              <a:rPr lang="de-DE" sz="2800" b="0" i="0" dirty="0">
                <a:solidFill>
                  <a:schemeClr val="bg1"/>
                </a:solidFill>
                <a:effectLst/>
                <a:latin typeface="Helvetica Neue" panose="02000503000000020004" pitchFamily="2"/>
              </a:rPr>
              <a:t>.</a:t>
            </a:r>
            <a:endParaRPr lang="en-US" sz="2800" b="0" i="0" dirty="0">
              <a:solidFill>
                <a:schemeClr val="bg1"/>
              </a:solidFill>
              <a:effectLst/>
              <a:latin typeface="Helvetica Neue" panose="02000503000000020004" pitchFamily="2"/>
            </a:endParaRPr>
          </a:p>
          <a:p>
            <a:r>
              <a:rPr lang="de-DE" sz="2800" b="0" i="0" dirty="0">
                <a:solidFill>
                  <a:schemeClr val="bg1"/>
                </a:solidFill>
                <a:effectLst/>
                <a:latin typeface="Helvetica Neue" panose="02000503000000020004" pitchFamily="2"/>
              </a:rPr>
              <a:t>Nachdem wir unser Gepäck in der Jugendherberge abgestellt hatten, ging es erst einmal zum essen in die Stadt. Auf dem </a:t>
            </a:r>
            <a:r>
              <a:rPr lang="en-US" sz="2800" b="0" i="0" dirty="0">
                <a:solidFill>
                  <a:schemeClr val="bg1"/>
                </a:solidFill>
                <a:effectLst/>
                <a:latin typeface="Helvetica Neue" panose="02000503000000020004" pitchFamily="2"/>
              </a:rPr>
              <a:t>W</a:t>
            </a:r>
            <a:r>
              <a:rPr lang="de-DE" sz="2800" b="0" i="0" dirty="0" err="1">
                <a:solidFill>
                  <a:schemeClr val="bg1"/>
                </a:solidFill>
                <a:effectLst/>
                <a:latin typeface="Helvetica Neue" panose="02000503000000020004" pitchFamily="2"/>
              </a:rPr>
              <a:t>eg</a:t>
            </a:r>
            <a:r>
              <a:rPr lang="de-DE" sz="2800" b="0" i="0" dirty="0">
                <a:solidFill>
                  <a:schemeClr val="bg1"/>
                </a:solidFill>
                <a:effectLst/>
                <a:latin typeface="Helvetica Neue" panose="02000503000000020004" pitchFamily="2"/>
              </a:rPr>
              <a:t> standen wir plötzlich vor dem Wahrzeichen der Stadt </a:t>
            </a:r>
            <a:r>
              <a:rPr lang="en-US" sz="2800" dirty="0">
                <a:solidFill>
                  <a:schemeClr val="bg1"/>
                </a:solidFill>
                <a:latin typeface="Helvetica Neue" panose="02000503000000020004" pitchFamily="2"/>
              </a:rPr>
              <a:t>M</a:t>
            </a:r>
            <a:r>
              <a:rPr lang="de-DE" sz="2800" b="0" i="0" dirty="0" err="1">
                <a:solidFill>
                  <a:schemeClr val="bg1"/>
                </a:solidFill>
                <a:effectLst/>
                <a:latin typeface="Helvetica Neue" panose="02000503000000020004" pitchFamily="2"/>
              </a:rPr>
              <a:t>etz</a:t>
            </a:r>
            <a:r>
              <a:rPr lang="de-DE" sz="2800" b="0" i="0" dirty="0">
                <a:solidFill>
                  <a:schemeClr val="bg1"/>
                </a:solidFill>
                <a:effectLst/>
                <a:latin typeface="Helvetica Neue" panose="02000503000000020004" pitchFamily="2"/>
              </a:rPr>
              <a:t>: der Kathedrale </a:t>
            </a:r>
            <a:r>
              <a:rPr lang="en-US" sz="2800" dirty="0">
                <a:solidFill>
                  <a:schemeClr val="bg1"/>
                </a:solidFill>
                <a:latin typeface="Helvetica Neue" panose="02000503000000020004" pitchFamily="2"/>
              </a:rPr>
              <a:t>S</a:t>
            </a:r>
            <a:r>
              <a:rPr lang="de-DE" sz="2800" b="0" i="0" dirty="0" err="1">
                <a:solidFill>
                  <a:schemeClr val="bg1"/>
                </a:solidFill>
                <a:effectLst/>
                <a:latin typeface="Helvetica Neue" panose="02000503000000020004" pitchFamily="2"/>
              </a:rPr>
              <a:t>aint</a:t>
            </a:r>
            <a:r>
              <a:rPr lang="de-DE" sz="2800" b="0" i="0" dirty="0">
                <a:solidFill>
                  <a:schemeClr val="bg1"/>
                </a:solidFill>
                <a:effectLst/>
                <a:latin typeface="Helvetica Neue" panose="02000503000000020004" pitchFamily="2"/>
              </a:rPr>
              <a:t>-</a:t>
            </a:r>
            <a:r>
              <a:rPr lang="en-US" sz="2800" b="0" i="0" dirty="0">
                <a:solidFill>
                  <a:schemeClr val="bg1"/>
                </a:solidFill>
                <a:effectLst/>
                <a:latin typeface="Helvetica Neue" panose="02000503000000020004" pitchFamily="2"/>
              </a:rPr>
              <a:t>E</a:t>
            </a:r>
            <a:r>
              <a:rPr lang="de-DE" sz="2800" b="0" i="0" dirty="0" err="1">
                <a:solidFill>
                  <a:schemeClr val="bg1"/>
                </a:solidFill>
                <a:effectLst/>
                <a:latin typeface="Helvetica Neue" panose="02000503000000020004" pitchFamily="2"/>
              </a:rPr>
              <a:t>tienne</a:t>
            </a:r>
            <a:r>
              <a:rPr lang="de-DE" sz="2800" b="0" i="0" dirty="0">
                <a:solidFill>
                  <a:schemeClr val="bg1"/>
                </a:solidFill>
                <a:effectLst/>
                <a:latin typeface="Helvetica Neue" panose="02000503000000020004" pitchFamily="2"/>
              </a:rPr>
              <a:t>.</a:t>
            </a:r>
            <a:endParaRPr lang="de-DE" sz="2800" dirty="0">
              <a:solidFill>
                <a:schemeClr val="bg1"/>
              </a:solidFill>
              <a:effectLst/>
              <a:latin typeface="Helvetica Neue" panose="02000503000000020004" pitchFamily="2"/>
            </a:endParaRPr>
          </a:p>
          <a:p>
            <a:r>
              <a:rPr lang="de-DE" sz="2800" b="0" i="0" dirty="0">
                <a:solidFill>
                  <a:schemeClr val="bg1"/>
                </a:solidFill>
                <a:effectLst/>
                <a:latin typeface="Helvetica Neue" panose="02000503000000020004" pitchFamily="2"/>
              </a:rPr>
              <a:t>Nach dem offiziellen einchecken in der Jugendherberge, </a:t>
            </a:r>
            <a:r>
              <a:rPr lang="en-US" sz="2800" b="0" i="0" dirty="0">
                <a:solidFill>
                  <a:schemeClr val="bg1"/>
                </a:solidFill>
                <a:effectLst/>
                <a:latin typeface="Helvetica Neue" panose="02000503000000020004" pitchFamily="2"/>
              </a:rPr>
              <a:t>war </a:t>
            </a:r>
            <a:r>
              <a:rPr lang="en-US" sz="2800" b="0" i="0" dirty="0" err="1">
                <a:solidFill>
                  <a:schemeClr val="bg1"/>
                </a:solidFill>
                <a:effectLst/>
                <a:latin typeface="Helvetica Neue" panose="02000503000000020004" pitchFamily="2"/>
              </a:rPr>
              <a:t>der</a:t>
            </a:r>
            <a:r>
              <a:rPr lang="en-US" sz="2800" dirty="0">
                <a:solidFill>
                  <a:schemeClr val="bg1"/>
                </a:solidFill>
                <a:latin typeface="Helvetica Neue" panose="02000503000000020004" pitchFamily="2"/>
              </a:rPr>
              <a:t> </a:t>
            </a:r>
            <a:r>
              <a:rPr lang="en-US" sz="2800" dirty="0" err="1">
                <a:solidFill>
                  <a:schemeClr val="bg1"/>
                </a:solidFill>
                <a:latin typeface="Helvetica Neue" panose="02000503000000020004" pitchFamily="2"/>
              </a:rPr>
              <a:t>Abend</a:t>
            </a:r>
            <a:r>
              <a:rPr lang="en-US" sz="2800" dirty="0">
                <a:solidFill>
                  <a:schemeClr val="bg1"/>
                </a:solidFill>
                <a:latin typeface="Helvetica Neue" panose="02000503000000020004" pitchFamily="2"/>
              </a:rPr>
              <a:t> </a:t>
            </a:r>
            <a:r>
              <a:rPr lang="en-US" sz="2800" dirty="0" err="1">
                <a:solidFill>
                  <a:schemeClr val="bg1"/>
                </a:solidFill>
                <a:latin typeface="Helvetica Neue" panose="02000503000000020004" pitchFamily="2"/>
              </a:rPr>
              <a:t>zur</a:t>
            </a:r>
            <a:r>
              <a:rPr lang="en-US" sz="2800" dirty="0">
                <a:solidFill>
                  <a:schemeClr val="bg1"/>
                </a:solidFill>
                <a:latin typeface="Helvetica Neue" panose="02000503000000020004" pitchFamily="2"/>
              </a:rPr>
              <a:t> </a:t>
            </a:r>
            <a:r>
              <a:rPr lang="en-US" sz="2800" dirty="0" err="1">
                <a:solidFill>
                  <a:schemeClr val="bg1"/>
                </a:solidFill>
                <a:latin typeface="Helvetica Neue" panose="02000503000000020004" pitchFamily="2"/>
              </a:rPr>
              <a:t>freien</a:t>
            </a:r>
            <a:r>
              <a:rPr lang="en-US" sz="2800" dirty="0">
                <a:solidFill>
                  <a:schemeClr val="bg1"/>
                </a:solidFill>
                <a:latin typeface="Helvetica Neue" panose="02000503000000020004" pitchFamily="2"/>
              </a:rPr>
              <a:t> </a:t>
            </a:r>
            <a:r>
              <a:rPr lang="en-US" sz="2800" dirty="0" err="1">
                <a:solidFill>
                  <a:schemeClr val="bg1"/>
                </a:solidFill>
                <a:latin typeface="Helvetica Neue" panose="02000503000000020004" pitchFamily="2"/>
              </a:rPr>
              <a:t>Gestaltung</a:t>
            </a:r>
            <a:r>
              <a:rPr lang="en-US" sz="2800" dirty="0">
                <a:solidFill>
                  <a:schemeClr val="bg1"/>
                </a:solidFill>
                <a:latin typeface="Helvetica Neue" panose="02000503000000020004" pitchFamily="2"/>
              </a:rPr>
              <a:t>.</a:t>
            </a:r>
            <a:endParaRPr lang="de-DE" sz="2800" dirty="0">
              <a:solidFill>
                <a:schemeClr val="bg1"/>
              </a:solidFill>
              <a:effectLst/>
              <a:latin typeface="Helvetica Neue" panose="02000503000000020004" pitchFamily="2"/>
            </a:endParaRPr>
          </a:p>
          <a:p>
            <a:pPr algn="l"/>
            <a:endParaRPr lang="en-US" sz="3200" dirty="0">
              <a:solidFill>
                <a:schemeClr val="bg1"/>
              </a:solidFill>
            </a:endParaRPr>
          </a:p>
        </p:txBody>
      </p:sp>
    </p:spTree>
    <p:extLst>
      <p:ext uri="{BB962C8B-B14F-4D97-AF65-F5344CB8AC3E}">
        <p14:creationId xmlns:p14="http://schemas.microsoft.com/office/powerpoint/2010/main" val="2507258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4">
            <a:extLst>
              <a:ext uri="{FF2B5EF4-FFF2-40B4-BE49-F238E27FC236}">
                <a16:creationId xmlns:a16="http://schemas.microsoft.com/office/drawing/2014/main" id="{E5578055-762F-96EF-A245-10A6CD4A0767}"/>
              </a:ext>
            </a:extLst>
          </p:cNvPr>
          <p:cNvSpPr txBox="1">
            <a:spLocks/>
          </p:cNvSpPr>
          <p:nvPr/>
        </p:nvSpPr>
        <p:spPr>
          <a:xfrm>
            <a:off x="1524000" y="1122363"/>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solidFill>
                  <a:schemeClr val="bg1"/>
                </a:solidFill>
              </a:rPr>
              <a:t>Metz | Verdun</a:t>
            </a:r>
          </a:p>
          <a:p>
            <a:endParaRPr lang="de-DE" dirty="0">
              <a:solidFill>
                <a:schemeClr val="bg1"/>
              </a:solidFill>
            </a:endParaRPr>
          </a:p>
        </p:txBody>
      </p:sp>
      <p:grpSp>
        <p:nvGrpSpPr>
          <p:cNvPr id="7" name="Gruppieren 6">
            <a:extLst>
              <a:ext uri="{FF2B5EF4-FFF2-40B4-BE49-F238E27FC236}">
                <a16:creationId xmlns:a16="http://schemas.microsoft.com/office/drawing/2014/main" id="{10FA4380-AE5E-93D8-F260-8C77DDF2973B}"/>
              </a:ext>
            </a:extLst>
          </p:cNvPr>
          <p:cNvGrpSpPr/>
          <p:nvPr/>
        </p:nvGrpSpPr>
        <p:grpSpPr>
          <a:xfrm>
            <a:off x="0" y="0"/>
            <a:ext cx="12192000" cy="6858000"/>
            <a:chOff x="0" y="0"/>
            <a:chExt cx="12192000" cy="6858000"/>
          </a:xfrm>
        </p:grpSpPr>
        <p:pic>
          <p:nvPicPr>
            <p:cNvPr id="4" name="Grafik 3" descr="Ein Bild, das Text, draußen, Weg, Szene enthält.&#10;&#10;KI-generierte Inhalte können fehlerhaft sein.">
              <a:extLst>
                <a:ext uri="{FF2B5EF4-FFF2-40B4-BE49-F238E27FC236}">
                  <a16:creationId xmlns:a16="http://schemas.microsoft.com/office/drawing/2014/main" id="{FBDCB31C-9FB8-3325-AF7C-A21C4821F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6" name="Grafik 5">
              <a:extLst>
                <a:ext uri="{FF2B5EF4-FFF2-40B4-BE49-F238E27FC236}">
                  <a16:creationId xmlns:a16="http://schemas.microsoft.com/office/drawing/2014/main" id="{6241B9DE-0CE3-C4C5-3F47-C7AD7B928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5" y="0"/>
              <a:ext cx="4476750" cy="6858000"/>
            </a:xfrm>
            <a:prstGeom prst="rect">
              <a:avLst/>
            </a:prstGeom>
          </p:spPr>
        </p:pic>
        <p:pic>
          <p:nvPicPr>
            <p:cNvPr id="8" name="Grafik 7">
              <a:extLst>
                <a:ext uri="{FF2B5EF4-FFF2-40B4-BE49-F238E27FC236}">
                  <a16:creationId xmlns:a16="http://schemas.microsoft.com/office/drawing/2014/main" id="{C3E1EC13-E2B4-592E-DA88-8D1D00B35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grpSp>
      <p:pic>
        <p:nvPicPr>
          <p:cNvPr id="12" name="Grafik 11">
            <a:extLst>
              <a:ext uri="{FF2B5EF4-FFF2-40B4-BE49-F238E27FC236}">
                <a16:creationId xmlns:a16="http://schemas.microsoft.com/office/drawing/2014/main" id="{91DE3C5E-494B-AFAF-9D6F-45420BF7B7B8}"/>
              </a:ext>
            </a:extLst>
          </p:cNvPr>
          <p:cNvPicPr>
            <a:picLocks noChangeAspect="1"/>
          </p:cNvPicPr>
          <p:nvPr/>
        </p:nvPicPr>
        <p:blipFill>
          <a:blip r:embed="rId6"/>
          <a:stretch>
            <a:fillRect/>
          </a:stretch>
        </p:blipFill>
        <p:spPr>
          <a:xfrm>
            <a:off x="10516590" y="0"/>
            <a:ext cx="2286000" cy="6858000"/>
          </a:xfrm>
          <a:prstGeom prst="rect">
            <a:avLst/>
          </a:prstGeom>
        </p:spPr>
      </p:pic>
      <p:pic>
        <p:nvPicPr>
          <p:cNvPr id="3" name="Grafik 2">
            <a:extLst>
              <a:ext uri="{FF2B5EF4-FFF2-40B4-BE49-F238E27FC236}">
                <a16:creationId xmlns:a16="http://schemas.microsoft.com/office/drawing/2014/main" id="{B1394A6F-4EE8-B777-A668-791FD774772C}"/>
              </a:ext>
            </a:extLst>
          </p:cNvPr>
          <p:cNvPicPr>
            <a:picLocks noChangeAspect="1"/>
          </p:cNvPicPr>
          <p:nvPr/>
        </p:nvPicPr>
        <p:blipFill>
          <a:blip r:embed="rId6"/>
          <a:stretch>
            <a:fillRect/>
          </a:stretch>
        </p:blipFill>
        <p:spPr>
          <a:xfrm>
            <a:off x="10536468" y="0"/>
            <a:ext cx="2286000" cy="6858000"/>
          </a:xfrm>
          <a:prstGeom prst="rect">
            <a:avLst/>
          </a:prstGeom>
        </p:spPr>
      </p:pic>
      <p:sp>
        <p:nvSpPr>
          <p:cNvPr id="10" name="Textfeld 9">
            <a:extLst>
              <a:ext uri="{FF2B5EF4-FFF2-40B4-BE49-F238E27FC236}">
                <a16:creationId xmlns:a16="http://schemas.microsoft.com/office/drawing/2014/main" id="{1F38BD06-8CD3-4DAE-54BB-12B51D2A7EBD}"/>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solidFill>
                  <a:schemeClr val="bg1"/>
                </a:solidFill>
                <a:latin typeface="Arial" panose="020B0604020202020204" pitchFamily="34" charset="0"/>
                <a:cs typeface="Arial" panose="020B0604020202020204" pitchFamily="34" charset="0"/>
              </a:rPr>
              <a:t>28.10.2025</a:t>
            </a:r>
          </a:p>
        </p:txBody>
      </p:sp>
    </p:spTree>
    <p:extLst>
      <p:ext uri="{BB962C8B-B14F-4D97-AF65-F5344CB8AC3E}">
        <p14:creationId xmlns:p14="http://schemas.microsoft.com/office/powerpoint/2010/main" val="236266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198384DE-98D7-D0AA-9EDB-558A0AABC19E}"/>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DB81A066-30B5-D3DA-F967-85F71D254035}"/>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99290DBB-8D5B-4B2F-4E94-A21500EB7E1B}"/>
              </a:ext>
            </a:extLst>
          </p:cNvPr>
          <p:cNvSpPr txBox="1"/>
          <p:nvPr/>
        </p:nvSpPr>
        <p:spPr>
          <a:xfrm>
            <a:off x="78297" y="0"/>
            <a:ext cx="11121006" cy="3693319"/>
          </a:xfrm>
          <a:prstGeom prst="rect">
            <a:avLst/>
          </a:prstGeom>
          <a:noFill/>
        </p:spPr>
        <p:txBody>
          <a:bodyPr wrap="square" rtlCol="0">
            <a:spAutoFit/>
          </a:bodyPr>
          <a:lstStyle/>
          <a:p>
            <a:pPr algn="l"/>
            <a:r>
              <a:rPr lang="en-US" sz="2600" dirty="0" err="1">
                <a:solidFill>
                  <a:schemeClr val="bg1"/>
                </a:solidFill>
              </a:rPr>
              <a:t>Erster</a:t>
            </a:r>
            <a:r>
              <a:rPr lang="en-US" sz="2600" dirty="0">
                <a:solidFill>
                  <a:schemeClr val="bg1"/>
                </a:solidFill>
              </a:rPr>
              <a:t> Tag </a:t>
            </a:r>
          </a:p>
          <a:p>
            <a:pPr algn="l"/>
            <a:endParaRPr lang="en-US" sz="2600" dirty="0">
              <a:solidFill>
                <a:schemeClr val="bg1"/>
              </a:solidFill>
            </a:endParaRPr>
          </a:p>
          <a:p>
            <a:r>
              <a:rPr lang="de-DE" sz="2600" b="0" i="0" dirty="0">
                <a:solidFill>
                  <a:srgbClr val="000000"/>
                </a:solidFill>
                <a:effectLst/>
                <a:latin typeface="Helvetica Neue" panose="02000503000000020004" pitchFamily="2"/>
              </a:rPr>
              <a:t>Nach dem Frühstück in der Jugendherberge ging es zu Fuß durch das Zentrum zum Museum Centre Pompidou. Das Museum erstreckte sich auf drei Stockwerke mit je unterschiedlichen Ausstellungen. Nach dem Museums Besuch durfte jeder in kleinen Gruppen sich die Beine vertreten und wer Hunger hatte, hatte die Möglichkeit sich was zu essen zu kaufen. </a:t>
            </a:r>
            <a:br>
              <a:rPr lang="de-DE" sz="2600" dirty="0">
                <a:solidFill>
                  <a:srgbClr val="000000"/>
                </a:solidFill>
                <a:effectLst/>
                <a:latin typeface="Helvetica Neue" panose="02000503000000020004" pitchFamily="2"/>
              </a:rPr>
            </a:br>
            <a:endParaRPr lang="de-DE" sz="2600" dirty="0">
              <a:solidFill>
                <a:srgbClr val="000000"/>
              </a:solidFill>
              <a:effectLst/>
              <a:latin typeface="Helvetica Neue" panose="02000503000000020004" pitchFamily="2"/>
            </a:endParaRPr>
          </a:p>
        </p:txBody>
      </p:sp>
    </p:spTree>
    <p:extLst>
      <p:ext uri="{BB962C8B-B14F-4D97-AF65-F5344CB8AC3E}">
        <p14:creationId xmlns:p14="http://schemas.microsoft.com/office/powerpoint/2010/main" val="273687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D6470542-9EA3-F21A-DBBC-DBB16575AC0E}"/>
              </a:ext>
            </a:extLst>
          </p:cNvPr>
          <p:cNvGrpSpPr/>
          <p:nvPr/>
        </p:nvGrpSpPr>
        <p:grpSpPr>
          <a:xfrm>
            <a:off x="0" y="-99363"/>
            <a:ext cx="11178062" cy="7037676"/>
            <a:chOff x="0" y="-99363"/>
            <a:chExt cx="11178062" cy="7037676"/>
          </a:xfrm>
        </p:grpSpPr>
        <p:pic>
          <p:nvPicPr>
            <p:cNvPr id="7" name="Grafik 6">
              <a:extLst>
                <a:ext uri="{FF2B5EF4-FFF2-40B4-BE49-F238E27FC236}">
                  <a16:creationId xmlns:a16="http://schemas.microsoft.com/office/drawing/2014/main" id="{A55CBF82-0203-9A50-CBF9-E2821B5AC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998" y="0"/>
              <a:ext cx="3657064" cy="6858000"/>
            </a:xfrm>
            <a:prstGeom prst="rect">
              <a:avLst/>
            </a:prstGeom>
          </p:spPr>
        </p:pic>
        <p:grpSp>
          <p:nvGrpSpPr>
            <p:cNvPr id="8" name="Gruppieren 7">
              <a:extLst>
                <a:ext uri="{FF2B5EF4-FFF2-40B4-BE49-F238E27FC236}">
                  <a16:creationId xmlns:a16="http://schemas.microsoft.com/office/drawing/2014/main" id="{F062948D-F984-0A69-EC64-75B200E6A643}"/>
                </a:ext>
              </a:extLst>
            </p:cNvPr>
            <p:cNvGrpSpPr/>
            <p:nvPr/>
          </p:nvGrpSpPr>
          <p:grpSpPr>
            <a:xfrm>
              <a:off x="0" y="-99363"/>
              <a:ext cx="8089970" cy="7037676"/>
              <a:chOff x="0" y="-99363"/>
              <a:chExt cx="8089970" cy="7037676"/>
            </a:xfrm>
          </p:grpSpPr>
          <p:pic>
            <p:nvPicPr>
              <p:cNvPr id="3" name="Grafik 2" descr="Ein Bild, das Wand, Im Haus, Kunst, Vase enthält.&#10;&#10;KI-generierte Inhalte können fehlerhaft sein.">
                <a:extLst>
                  <a:ext uri="{FF2B5EF4-FFF2-40B4-BE49-F238E27FC236}">
                    <a16:creationId xmlns:a16="http://schemas.microsoft.com/office/drawing/2014/main" id="{866CEB96-624A-83EE-9348-4DF9C30DD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11" name="Grafik 10">
                <a:extLst>
                  <a:ext uri="{FF2B5EF4-FFF2-40B4-BE49-F238E27FC236}">
                    <a16:creationId xmlns:a16="http://schemas.microsoft.com/office/drawing/2014/main" id="{2D7978F9-E9FF-AB98-85E4-9CBB201FD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399" y="0"/>
                <a:ext cx="3657064" cy="6858000"/>
              </a:xfrm>
              <a:prstGeom prst="rect">
                <a:avLst/>
              </a:prstGeom>
            </p:spPr>
          </p:pic>
          <p:pic>
            <p:nvPicPr>
              <p:cNvPr id="9" name="Grafik 8">
                <a:extLst>
                  <a:ext uri="{FF2B5EF4-FFF2-40B4-BE49-F238E27FC236}">
                    <a16:creationId xmlns:a16="http://schemas.microsoft.com/office/drawing/2014/main" id="{19AE4829-A08F-9ED9-C780-A748FC008028}"/>
                  </a:ext>
                </a:extLst>
              </p:cNvPr>
              <p:cNvPicPr>
                <a:picLocks noChangeAspect="1"/>
              </p:cNvPicPr>
              <p:nvPr/>
            </p:nvPicPr>
            <p:blipFill>
              <a:blip r:embed="rId6">
                <a:extLst>
                  <a:ext uri="{28A0092B-C50C-407E-A947-70E740481C1C}">
                    <a14:useLocalDpi xmlns:a14="http://schemas.microsoft.com/office/drawing/2010/main" val="0"/>
                  </a:ext>
                </a:extLst>
              </a:blip>
              <a:srcRect l="37574" r="38242"/>
              <a:stretch/>
            </p:blipFill>
            <p:spPr>
              <a:xfrm>
                <a:off x="3378631" y="0"/>
                <a:ext cx="932935" cy="6858000"/>
              </a:xfrm>
              <a:prstGeom prst="ellipse">
                <a:avLst/>
              </a:prstGeom>
              <a:ln>
                <a:noFill/>
              </a:ln>
              <a:effectLst>
                <a:softEdge rad="112500"/>
              </a:effectLst>
            </p:spPr>
          </p:pic>
          <p:pic>
            <p:nvPicPr>
              <p:cNvPr id="5" name="Grafik 4">
                <a:extLst>
                  <a:ext uri="{FF2B5EF4-FFF2-40B4-BE49-F238E27FC236}">
                    <a16:creationId xmlns:a16="http://schemas.microsoft.com/office/drawing/2014/main" id="{9A6E871D-2866-76B1-9DA3-78370786C0D5}"/>
                  </a:ext>
                </a:extLst>
              </p:cNvPr>
              <p:cNvPicPr>
                <a:picLocks noChangeAspect="1"/>
              </p:cNvPicPr>
              <p:nvPr/>
            </p:nvPicPr>
            <p:blipFill>
              <a:blip r:embed="rId7">
                <a:extLst>
                  <a:ext uri="{28A0092B-C50C-407E-A947-70E740481C1C}">
                    <a14:useLocalDpi xmlns:a14="http://schemas.microsoft.com/office/drawing/2010/main" val="0"/>
                  </a:ext>
                </a:extLst>
              </a:blip>
              <a:srcRect l="4067" t="25766" r="-4067" b="22523"/>
              <a:stretch/>
            </p:blipFill>
            <p:spPr>
              <a:xfrm>
                <a:off x="2614096" y="-99363"/>
                <a:ext cx="2487055" cy="2286397"/>
              </a:xfrm>
              <a:prstGeom prst="ellipse">
                <a:avLst/>
              </a:prstGeom>
              <a:ln>
                <a:noFill/>
              </a:ln>
              <a:effectLst>
                <a:softEdge rad="112500"/>
              </a:effectLst>
            </p:spPr>
          </p:pic>
          <p:pic>
            <p:nvPicPr>
              <p:cNvPr id="12" name="Grafik 11" descr="Ein Bild, das Text, Kunst, Wand, Bild enthält.&#10;&#10;KI-generierte Inhalte können fehlerhaft sein.">
                <a:extLst>
                  <a:ext uri="{FF2B5EF4-FFF2-40B4-BE49-F238E27FC236}">
                    <a16:creationId xmlns:a16="http://schemas.microsoft.com/office/drawing/2014/main" id="{2471B6CA-FB55-486A-7300-336D38F18581}"/>
                  </a:ext>
                </a:extLst>
              </p:cNvPr>
              <p:cNvPicPr>
                <a:picLocks noChangeAspect="1"/>
              </p:cNvPicPr>
              <p:nvPr/>
            </p:nvPicPr>
            <p:blipFill>
              <a:blip r:embed="rId8">
                <a:extLst>
                  <a:ext uri="{28A0092B-C50C-407E-A947-70E740481C1C}">
                    <a14:useLocalDpi xmlns:a14="http://schemas.microsoft.com/office/drawing/2010/main" val="0"/>
                  </a:ext>
                </a:extLst>
              </a:blip>
              <a:srcRect l="7817" t="28466" r="9997" b="19682"/>
              <a:stretch/>
            </p:blipFill>
            <p:spPr>
              <a:xfrm>
                <a:off x="2809249" y="4570691"/>
                <a:ext cx="2096747" cy="2349094"/>
              </a:xfrm>
              <a:prstGeom prst="ellipse">
                <a:avLst/>
              </a:prstGeom>
              <a:ln>
                <a:noFill/>
              </a:ln>
              <a:effectLst>
                <a:softEdge rad="112500"/>
              </a:effectLst>
            </p:spPr>
          </p:pic>
          <p:pic>
            <p:nvPicPr>
              <p:cNvPr id="16" name="Grafik 15" descr="Ein Bild, das Wand, Sammlung, Bilderrahmen, Kunst enthält.&#10;&#10;KI-generierte Inhalte können fehlerhaft sein.">
                <a:extLst>
                  <a:ext uri="{FF2B5EF4-FFF2-40B4-BE49-F238E27FC236}">
                    <a16:creationId xmlns:a16="http://schemas.microsoft.com/office/drawing/2014/main" id="{10573890-8966-AF22-D40F-B4A8463EBA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4523" y="5523374"/>
                <a:ext cx="2515447" cy="1414939"/>
              </a:xfrm>
              <a:prstGeom prst="ellipse">
                <a:avLst/>
              </a:prstGeom>
              <a:ln>
                <a:noFill/>
              </a:ln>
              <a:effectLst>
                <a:softEdge rad="112500"/>
              </a:effectLst>
            </p:spPr>
          </p:pic>
        </p:grpSp>
      </p:grpSp>
      <p:pic>
        <p:nvPicPr>
          <p:cNvPr id="20" name="Grafik 19">
            <a:extLst>
              <a:ext uri="{FF2B5EF4-FFF2-40B4-BE49-F238E27FC236}">
                <a16:creationId xmlns:a16="http://schemas.microsoft.com/office/drawing/2014/main" id="{6358C7AA-AEF0-C4A2-A2B4-74B35367F689}"/>
              </a:ext>
            </a:extLst>
          </p:cNvPr>
          <p:cNvPicPr>
            <a:picLocks noChangeAspect="1"/>
          </p:cNvPicPr>
          <p:nvPr/>
        </p:nvPicPr>
        <p:blipFill>
          <a:blip r:embed="rId10"/>
          <a:stretch>
            <a:fillRect/>
          </a:stretch>
        </p:blipFill>
        <p:spPr>
          <a:xfrm>
            <a:off x="10516590" y="0"/>
            <a:ext cx="2286000" cy="6858000"/>
          </a:xfrm>
          <a:prstGeom prst="rect">
            <a:avLst/>
          </a:prstGeom>
        </p:spPr>
      </p:pic>
      <p:pic>
        <p:nvPicPr>
          <p:cNvPr id="6" name="Grafik 5">
            <a:extLst>
              <a:ext uri="{FF2B5EF4-FFF2-40B4-BE49-F238E27FC236}">
                <a16:creationId xmlns:a16="http://schemas.microsoft.com/office/drawing/2014/main" id="{24CC48F6-4CE4-F5B8-33C9-78CBF50511BC}"/>
              </a:ext>
            </a:extLst>
          </p:cNvPr>
          <p:cNvPicPr>
            <a:picLocks noChangeAspect="1"/>
          </p:cNvPicPr>
          <p:nvPr/>
        </p:nvPicPr>
        <p:blipFill>
          <a:blip r:embed="rId10"/>
          <a:stretch>
            <a:fillRect/>
          </a:stretch>
        </p:blipFill>
        <p:spPr>
          <a:xfrm>
            <a:off x="10536468" y="0"/>
            <a:ext cx="2286000" cy="6858000"/>
          </a:xfrm>
          <a:prstGeom prst="rect">
            <a:avLst/>
          </a:prstGeom>
        </p:spPr>
      </p:pic>
      <p:sp>
        <p:nvSpPr>
          <p:cNvPr id="13" name="Textfeld 12">
            <a:extLst>
              <a:ext uri="{FF2B5EF4-FFF2-40B4-BE49-F238E27FC236}">
                <a16:creationId xmlns:a16="http://schemas.microsoft.com/office/drawing/2014/main" id="{D6052C58-F331-81D1-1ED3-3BC6C17B8CD6}"/>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latin typeface="Arial" panose="020B0604020202020204" pitchFamily="34" charset="0"/>
                <a:cs typeface="Arial" panose="020B0604020202020204" pitchFamily="34" charset="0"/>
              </a:rPr>
              <a:t>29.10.2025</a:t>
            </a:r>
          </a:p>
        </p:txBody>
      </p:sp>
    </p:spTree>
    <p:extLst>
      <p:ext uri="{BB962C8B-B14F-4D97-AF65-F5344CB8AC3E}">
        <p14:creationId xmlns:p14="http://schemas.microsoft.com/office/powerpoint/2010/main" val="141272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descr="Ein Bild, das draußen, Himmel, Gebäude, Wolke enthält.&#10;&#10;KI-generierte Inhalte können fehlerhaft sein.">
            <a:extLst>
              <a:ext uri="{FF2B5EF4-FFF2-40B4-BE49-F238E27FC236}">
                <a16:creationId xmlns:a16="http://schemas.microsoft.com/office/drawing/2014/main" id="{4AC81162-C843-6AE3-CD3D-7852946E024D}"/>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8817" b="26737"/>
          <a:stretch/>
        </p:blipFill>
        <p:spPr>
          <a:xfrm>
            <a:off x="0" y="0"/>
            <a:ext cx="11199303" cy="6858000"/>
          </a:xfrm>
          <a:prstGeom prst="rect">
            <a:avLst/>
          </a:prstGeom>
        </p:spPr>
      </p:pic>
      <p:pic>
        <p:nvPicPr>
          <p:cNvPr id="3" name="Grafik 2">
            <a:extLst>
              <a:ext uri="{FF2B5EF4-FFF2-40B4-BE49-F238E27FC236}">
                <a16:creationId xmlns:a16="http://schemas.microsoft.com/office/drawing/2014/main" id="{25BB042D-E5B5-CC8F-79BB-9812C0ACD57A}"/>
              </a:ext>
            </a:extLst>
          </p:cNvPr>
          <p:cNvPicPr>
            <a:picLocks noChangeAspect="1"/>
          </p:cNvPicPr>
          <p:nvPr/>
        </p:nvPicPr>
        <p:blipFill>
          <a:blip r:embed="rId3"/>
          <a:stretch>
            <a:fillRect/>
          </a:stretch>
        </p:blipFill>
        <p:spPr>
          <a:xfrm>
            <a:off x="10536468" y="0"/>
            <a:ext cx="2286000" cy="6858000"/>
          </a:xfrm>
          <a:prstGeom prst="rect">
            <a:avLst/>
          </a:prstGeom>
        </p:spPr>
      </p:pic>
      <p:sp>
        <p:nvSpPr>
          <p:cNvPr id="4" name="Textfeld 3">
            <a:extLst>
              <a:ext uri="{FF2B5EF4-FFF2-40B4-BE49-F238E27FC236}">
                <a16:creationId xmlns:a16="http://schemas.microsoft.com/office/drawing/2014/main" id="{D7857AEE-006A-6D06-80D6-55CE6068CE14}"/>
              </a:ext>
            </a:extLst>
          </p:cNvPr>
          <p:cNvSpPr txBox="1"/>
          <p:nvPr/>
        </p:nvSpPr>
        <p:spPr>
          <a:xfrm>
            <a:off x="0" y="-1"/>
            <a:ext cx="8331970" cy="2123658"/>
          </a:xfrm>
          <a:prstGeom prst="rect">
            <a:avLst/>
          </a:prstGeom>
          <a:noFill/>
        </p:spPr>
        <p:txBody>
          <a:bodyPr wrap="square" rtlCol="0">
            <a:spAutoFit/>
          </a:bodyPr>
          <a:lstStyle/>
          <a:p>
            <a:r>
              <a:rPr lang="de-DE" sz="2600" b="0" i="0" dirty="0">
                <a:solidFill>
                  <a:srgbClr val="000000"/>
                </a:solidFill>
                <a:effectLst/>
                <a:latin typeface="Helvetica Neue" panose="02000503000000020004" pitchFamily="2"/>
              </a:rPr>
              <a:t>Nachmittags erkundeten wir die Stadt mit der beeindruckenden Kathedrale Saint Étienne und ihren Chagall-Fenstern, dem appetitanregenden </a:t>
            </a:r>
            <a:r>
              <a:rPr lang="de-DE" sz="2600" b="0" i="0" dirty="0" err="1">
                <a:solidFill>
                  <a:srgbClr val="000000"/>
                </a:solidFill>
                <a:effectLst/>
                <a:latin typeface="Helvetica Neue" panose="02000503000000020004" pitchFamily="2"/>
              </a:rPr>
              <a:t>Marché</a:t>
            </a:r>
            <a:r>
              <a:rPr lang="de-DE" sz="2600" b="0" i="0" dirty="0">
                <a:solidFill>
                  <a:srgbClr val="000000"/>
                </a:solidFill>
                <a:effectLst/>
                <a:latin typeface="Helvetica Neue" panose="02000503000000020004" pitchFamily="2"/>
              </a:rPr>
              <a:t> </a:t>
            </a:r>
            <a:r>
              <a:rPr lang="de-DE" sz="2600" b="0" i="0" dirty="0" err="1">
                <a:solidFill>
                  <a:srgbClr val="000000"/>
                </a:solidFill>
                <a:effectLst/>
                <a:latin typeface="Helvetica Neue" panose="02000503000000020004" pitchFamily="2"/>
              </a:rPr>
              <a:t>Couvert</a:t>
            </a:r>
            <a:r>
              <a:rPr lang="de-DE" sz="2600" b="0" i="0" dirty="0">
                <a:solidFill>
                  <a:srgbClr val="000000"/>
                </a:solidFill>
                <a:effectLst/>
                <a:latin typeface="Helvetica Neue" panose="02000503000000020004" pitchFamily="2"/>
              </a:rPr>
              <a:t> und der mittelalterlichen Place Saint Louis ,</a:t>
            </a:r>
            <a:endParaRPr lang="de-DE" sz="2600" dirty="0">
              <a:solidFill>
                <a:srgbClr val="000000"/>
              </a:solidFill>
              <a:effectLst/>
              <a:latin typeface="Helvetica Neue" panose="02000503000000020004" pitchFamily="2"/>
            </a:endParaRPr>
          </a:p>
          <a:p>
            <a:pPr algn="l"/>
            <a:endParaRPr lang="de-DE" sz="2800" dirty="0">
              <a:solidFill>
                <a:schemeClr val="bg1"/>
              </a:solidFill>
            </a:endParaRPr>
          </a:p>
        </p:txBody>
      </p:sp>
    </p:spTree>
    <p:extLst>
      <p:ext uri="{BB962C8B-B14F-4D97-AF65-F5344CB8AC3E}">
        <p14:creationId xmlns:p14="http://schemas.microsoft.com/office/powerpoint/2010/main" val="36209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710119FB-2FD5-4684-D3A1-B0F13884C7EC}"/>
              </a:ext>
            </a:extLst>
          </p:cNvPr>
          <p:cNvSpPr txBox="1"/>
          <p:nvPr/>
        </p:nvSpPr>
        <p:spPr>
          <a:xfrm>
            <a:off x="-1240" y="0"/>
            <a:ext cx="3175739" cy="400110"/>
          </a:xfrm>
          <a:prstGeom prst="rect">
            <a:avLst/>
          </a:prstGeom>
          <a:noFill/>
        </p:spPr>
        <p:txBody>
          <a:bodyPr wrap="square" rtlCol="0">
            <a:spAutoFit/>
          </a:bodyPr>
          <a:lstStyle/>
          <a:p>
            <a:r>
              <a:rPr lang="de-DE" sz="2000" dirty="0"/>
              <a:t>Le Marché Couvert</a:t>
            </a:r>
            <a:endParaRPr lang="de-DE" sz="2400" dirty="0"/>
          </a:p>
        </p:txBody>
      </p:sp>
      <p:pic>
        <p:nvPicPr>
          <p:cNvPr id="9" name="Grafik 8">
            <a:extLst>
              <a:ext uri="{FF2B5EF4-FFF2-40B4-BE49-F238E27FC236}">
                <a16:creationId xmlns:a16="http://schemas.microsoft.com/office/drawing/2014/main" id="{41875F68-5D4F-BCDE-119D-5473D019323B}"/>
              </a:ext>
            </a:extLst>
          </p:cNvPr>
          <p:cNvPicPr>
            <a:picLocks noChangeAspect="1"/>
          </p:cNvPicPr>
          <p:nvPr/>
        </p:nvPicPr>
        <p:blipFill>
          <a:blip r:embed="rId2"/>
          <a:stretch>
            <a:fillRect/>
          </a:stretch>
        </p:blipFill>
        <p:spPr>
          <a:xfrm>
            <a:off x="10516590" y="0"/>
            <a:ext cx="2286000" cy="6858000"/>
          </a:xfrm>
          <a:prstGeom prst="rect">
            <a:avLst/>
          </a:prstGeom>
        </p:spPr>
      </p:pic>
      <p:grpSp>
        <p:nvGrpSpPr>
          <p:cNvPr id="15" name="Gruppieren 14">
            <a:extLst>
              <a:ext uri="{FF2B5EF4-FFF2-40B4-BE49-F238E27FC236}">
                <a16:creationId xmlns:a16="http://schemas.microsoft.com/office/drawing/2014/main" id="{D046C3CF-6041-7EE7-8BE9-92231E897846}"/>
              </a:ext>
            </a:extLst>
          </p:cNvPr>
          <p:cNvGrpSpPr/>
          <p:nvPr/>
        </p:nvGrpSpPr>
        <p:grpSpPr>
          <a:xfrm>
            <a:off x="1" y="0"/>
            <a:ext cx="11714921" cy="6858000"/>
            <a:chOff x="1" y="0"/>
            <a:chExt cx="11714921" cy="6858000"/>
          </a:xfrm>
        </p:grpSpPr>
        <p:pic>
          <p:nvPicPr>
            <p:cNvPr id="3" name="Grafik 2" descr="Ein Bild, das Kleidung, Szene, Schuhwerk, Geschäft enthält.&#10;&#10;KI-generierte Inhalte können fehlerhaft sein.">
              <a:extLst>
                <a:ext uri="{FF2B5EF4-FFF2-40B4-BE49-F238E27FC236}">
                  <a16:creationId xmlns:a16="http://schemas.microsoft.com/office/drawing/2014/main" id="{5D5BC0CE-5669-869A-3643-B96E1D7D9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505200" cy="6858000"/>
            </a:xfrm>
            <a:prstGeom prst="rect">
              <a:avLst/>
            </a:prstGeom>
          </p:spPr>
        </p:pic>
        <p:pic>
          <p:nvPicPr>
            <p:cNvPr id="7" name="Grafik 6" descr="Ein Bild, das draußen, Himmel, Gebäude, Stadt enthält.&#10;&#10;KI-generierte Inhalte können fehlerhaft sein.">
              <a:extLst>
                <a:ext uri="{FF2B5EF4-FFF2-40B4-BE49-F238E27FC236}">
                  <a16:creationId xmlns:a16="http://schemas.microsoft.com/office/drawing/2014/main" id="{803D6A68-EBD8-A11D-A091-267C64605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297" y="0"/>
              <a:ext cx="3857625" cy="6858000"/>
            </a:xfrm>
            <a:prstGeom prst="rect">
              <a:avLst/>
            </a:prstGeom>
          </p:spPr>
        </p:pic>
        <p:pic>
          <p:nvPicPr>
            <p:cNvPr id="11" name="Grafik 10" descr="Ein Bild, das draußen, Himmel, Gebäude, mittelalterliche Architektur enthält.&#10;&#10;KI-generierte Inhalte können fehlerhaft sein.">
              <a:extLst>
                <a:ext uri="{FF2B5EF4-FFF2-40B4-BE49-F238E27FC236}">
                  <a16:creationId xmlns:a16="http://schemas.microsoft.com/office/drawing/2014/main" id="{98F80BD8-ED82-14EC-5B7A-364ACF408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1" y="0"/>
              <a:ext cx="4352096" cy="6858000"/>
            </a:xfrm>
            <a:prstGeom prst="rect">
              <a:avLst/>
            </a:prstGeom>
          </p:spPr>
        </p:pic>
      </p:grpSp>
      <p:pic>
        <p:nvPicPr>
          <p:cNvPr id="14" name="Grafik 13">
            <a:extLst>
              <a:ext uri="{FF2B5EF4-FFF2-40B4-BE49-F238E27FC236}">
                <a16:creationId xmlns:a16="http://schemas.microsoft.com/office/drawing/2014/main" id="{F9D426E6-8ACC-E16A-73FC-B27849CA1BEF}"/>
              </a:ext>
            </a:extLst>
          </p:cNvPr>
          <p:cNvPicPr>
            <a:picLocks noChangeAspect="1"/>
          </p:cNvPicPr>
          <p:nvPr/>
        </p:nvPicPr>
        <p:blipFill>
          <a:blip r:embed="rId2"/>
          <a:stretch>
            <a:fillRect/>
          </a:stretch>
        </p:blipFill>
        <p:spPr>
          <a:xfrm>
            <a:off x="10536468" y="0"/>
            <a:ext cx="2286000" cy="6858000"/>
          </a:xfrm>
          <a:prstGeom prst="rect">
            <a:avLst/>
          </a:prstGeom>
        </p:spPr>
      </p:pic>
      <p:sp>
        <p:nvSpPr>
          <p:cNvPr id="16" name="Textfeld 15">
            <a:extLst>
              <a:ext uri="{FF2B5EF4-FFF2-40B4-BE49-F238E27FC236}">
                <a16:creationId xmlns:a16="http://schemas.microsoft.com/office/drawing/2014/main" id="{DA2B438C-164D-EA46-9924-4DF57B91803F}"/>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latin typeface="Arial" panose="020B0604020202020204" pitchFamily="34" charset="0"/>
                <a:cs typeface="Arial" panose="020B0604020202020204" pitchFamily="34" charset="0"/>
              </a:rPr>
              <a:t>29.10.2025</a:t>
            </a:r>
          </a:p>
        </p:txBody>
      </p:sp>
    </p:spTree>
    <p:extLst>
      <p:ext uri="{BB962C8B-B14F-4D97-AF65-F5344CB8AC3E}">
        <p14:creationId xmlns:p14="http://schemas.microsoft.com/office/powerpoint/2010/main" val="2199991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1B03C946-3533-D6D7-737B-0EF015D58630}"/>
              </a:ext>
            </a:extLst>
          </p:cNvPr>
          <p:cNvSpPr txBox="1"/>
          <p:nvPr/>
        </p:nvSpPr>
        <p:spPr>
          <a:xfrm>
            <a:off x="-1240" y="0"/>
            <a:ext cx="3175739" cy="400110"/>
          </a:xfrm>
          <a:prstGeom prst="rect">
            <a:avLst/>
          </a:prstGeom>
          <a:noFill/>
        </p:spPr>
        <p:txBody>
          <a:bodyPr wrap="square" rtlCol="0">
            <a:spAutoFit/>
          </a:bodyPr>
          <a:lstStyle/>
          <a:p>
            <a:r>
              <a:rPr lang="de-DE" sz="2000" dirty="0"/>
              <a:t>STADTFÜHRUNG</a:t>
            </a:r>
            <a:endParaRPr lang="de-DE" sz="2400" dirty="0"/>
          </a:p>
        </p:txBody>
      </p:sp>
      <p:grpSp>
        <p:nvGrpSpPr>
          <p:cNvPr id="12" name="Gruppieren 11">
            <a:extLst>
              <a:ext uri="{FF2B5EF4-FFF2-40B4-BE49-F238E27FC236}">
                <a16:creationId xmlns:a16="http://schemas.microsoft.com/office/drawing/2014/main" id="{07B9C3D8-9BB6-47C2-8949-DBB54B77353D}"/>
              </a:ext>
            </a:extLst>
          </p:cNvPr>
          <p:cNvGrpSpPr/>
          <p:nvPr/>
        </p:nvGrpSpPr>
        <p:grpSpPr>
          <a:xfrm>
            <a:off x="-1240" y="0"/>
            <a:ext cx="11457119" cy="6858000"/>
            <a:chOff x="-1240" y="0"/>
            <a:chExt cx="11499637" cy="6858000"/>
          </a:xfrm>
        </p:grpSpPr>
        <p:pic>
          <p:nvPicPr>
            <p:cNvPr id="5" name="Grafik 4" descr="Ein Bild, das draußen, Himmel, Gebäude, Wolke enthält.&#10;&#10;KI-generierte Inhalte können fehlerhaft sein.">
              <a:extLst>
                <a:ext uri="{FF2B5EF4-FFF2-40B4-BE49-F238E27FC236}">
                  <a16:creationId xmlns:a16="http://schemas.microsoft.com/office/drawing/2014/main" id="{34751498-9F43-DD15-71CD-12D958CF0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747" y="0"/>
              <a:ext cx="3857625" cy="6858000"/>
            </a:xfrm>
            <a:prstGeom prst="rect">
              <a:avLst/>
            </a:prstGeom>
          </p:spPr>
        </p:pic>
        <p:pic>
          <p:nvPicPr>
            <p:cNvPr id="13" name="Grafik 12" descr="Ein Bild, das draußen, Himmel, Wolke, Gebäude enthält.&#10;&#10;KI-generierte Inhalte können fehlerhaft sein.">
              <a:extLst>
                <a:ext uri="{FF2B5EF4-FFF2-40B4-BE49-F238E27FC236}">
                  <a16:creationId xmlns:a16="http://schemas.microsoft.com/office/drawing/2014/main" id="{F082AFCD-C436-512A-E5CF-E535CD4E2805}"/>
                </a:ext>
              </a:extLst>
            </p:cNvPr>
            <p:cNvPicPr>
              <a:picLocks noChangeAspect="1"/>
            </p:cNvPicPr>
            <p:nvPr/>
          </p:nvPicPr>
          <p:blipFill>
            <a:blip r:embed="rId4">
              <a:extLst>
                <a:ext uri="{28A0092B-C50C-407E-A947-70E740481C1C}">
                  <a14:useLocalDpi xmlns:a14="http://schemas.microsoft.com/office/drawing/2010/main" val="0"/>
                </a:ext>
              </a:extLst>
            </a:blip>
            <a:srcRect r="6267"/>
            <a:stretch/>
          </p:blipFill>
          <p:spPr>
            <a:xfrm>
              <a:off x="7882510" y="0"/>
              <a:ext cx="3615887" cy="6858000"/>
            </a:xfrm>
            <a:prstGeom prst="rect">
              <a:avLst/>
            </a:prstGeom>
          </p:spPr>
        </p:pic>
        <p:pic>
          <p:nvPicPr>
            <p:cNvPr id="6" name="Grafik 5" descr="Ein Bild, das Gebäude, Himmel, draußen, Schloss enthält.&#10;&#10;KI-generierte Inhalte können fehlerhaft sein.">
              <a:extLst>
                <a:ext uri="{FF2B5EF4-FFF2-40B4-BE49-F238E27FC236}">
                  <a16:creationId xmlns:a16="http://schemas.microsoft.com/office/drawing/2014/main" id="{E9091F48-1B80-0311-206C-4F355ECC9141}"/>
                </a:ext>
              </a:extLst>
            </p:cNvPr>
            <p:cNvPicPr>
              <a:picLocks noChangeAspect="1"/>
            </p:cNvPicPr>
            <p:nvPr/>
          </p:nvPicPr>
          <p:blipFill>
            <a:blip r:embed="rId5">
              <a:extLst>
                <a:ext uri="{28A0092B-C50C-407E-A947-70E740481C1C}">
                  <a14:useLocalDpi xmlns:a14="http://schemas.microsoft.com/office/drawing/2010/main" val="0"/>
                </a:ext>
              </a:extLst>
            </a:blip>
            <a:srcRect l="4531"/>
            <a:stretch/>
          </p:blipFill>
          <p:spPr>
            <a:xfrm>
              <a:off x="-1240" y="0"/>
              <a:ext cx="3119470" cy="6858000"/>
            </a:xfrm>
            <a:prstGeom prst="rect">
              <a:avLst/>
            </a:prstGeom>
          </p:spPr>
        </p:pic>
        <p:pic>
          <p:nvPicPr>
            <p:cNvPr id="8" name="Grafik 7" descr="Ein Bild, das draußen, Himmel, Gebäude, Turmspitze enthält.&#10;&#10;KI-generierte Inhalte können fehlerhaft sein.">
              <a:extLst>
                <a:ext uri="{FF2B5EF4-FFF2-40B4-BE49-F238E27FC236}">
                  <a16:creationId xmlns:a16="http://schemas.microsoft.com/office/drawing/2014/main" id="{6A355721-F3D8-0969-12A6-199E246A1B0D}"/>
                </a:ext>
              </a:extLst>
            </p:cNvPr>
            <p:cNvPicPr>
              <a:picLocks noChangeAspect="1"/>
            </p:cNvPicPr>
            <p:nvPr/>
          </p:nvPicPr>
          <p:blipFill>
            <a:blip r:embed="rId6">
              <a:extLst>
                <a:ext uri="{28A0092B-C50C-407E-A947-70E740481C1C}">
                  <a14:useLocalDpi xmlns:a14="http://schemas.microsoft.com/office/drawing/2010/main" val="0"/>
                </a:ext>
              </a:extLst>
            </a:blip>
            <a:srcRect l="27931" r="27571"/>
            <a:stretch/>
          </p:blipFill>
          <p:spPr>
            <a:xfrm>
              <a:off x="6491705" y="0"/>
              <a:ext cx="1810674" cy="6858000"/>
            </a:xfrm>
            <a:prstGeom prst="rect">
              <a:avLst/>
            </a:prstGeom>
          </p:spPr>
        </p:pic>
      </p:grpSp>
      <p:pic>
        <p:nvPicPr>
          <p:cNvPr id="14" name="Grafik 13">
            <a:extLst>
              <a:ext uri="{FF2B5EF4-FFF2-40B4-BE49-F238E27FC236}">
                <a16:creationId xmlns:a16="http://schemas.microsoft.com/office/drawing/2014/main" id="{AE1AD688-9EED-D46A-9F98-D5D6C038C4CE}"/>
              </a:ext>
            </a:extLst>
          </p:cNvPr>
          <p:cNvPicPr>
            <a:picLocks noChangeAspect="1"/>
          </p:cNvPicPr>
          <p:nvPr/>
        </p:nvPicPr>
        <p:blipFill>
          <a:blip r:embed="rId7"/>
          <a:stretch>
            <a:fillRect/>
          </a:stretch>
        </p:blipFill>
        <p:spPr>
          <a:xfrm>
            <a:off x="10516590" y="0"/>
            <a:ext cx="2286000" cy="6858000"/>
          </a:xfrm>
          <a:prstGeom prst="rect">
            <a:avLst/>
          </a:prstGeom>
        </p:spPr>
      </p:pic>
      <p:pic>
        <p:nvPicPr>
          <p:cNvPr id="7" name="Grafik 6">
            <a:extLst>
              <a:ext uri="{FF2B5EF4-FFF2-40B4-BE49-F238E27FC236}">
                <a16:creationId xmlns:a16="http://schemas.microsoft.com/office/drawing/2014/main" id="{3BE28149-AB27-0105-20C9-D17992EC4C1D}"/>
              </a:ext>
            </a:extLst>
          </p:cNvPr>
          <p:cNvPicPr>
            <a:picLocks noChangeAspect="1"/>
          </p:cNvPicPr>
          <p:nvPr/>
        </p:nvPicPr>
        <p:blipFill>
          <a:blip r:embed="rId7"/>
          <a:stretch>
            <a:fillRect/>
          </a:stretch>
        </p:blipFill>
        <p:spPr>
          <a:xfrm>
            <a:off x="10536468" y="0"/>
            <a:ext cx="2286000" cy="6858000"/>
          </a:xfrm>
          <a:prstGeom prst="rect">
            <a:avLst/>
          </a:prstGeom>
        </p:spPr>
      </p:pic>
      <p:sp>
        <p:nvSpPr>
          <p:cNvPr id="15" name="Textfeld 14">
            <a:extLst>
              <a:ext uri="{FF2B5EF4-FFF2-40B4-BE49-F238E27FC236}">
                <a16:creationId xmlns:a16="http://schemas.microsoft.com/office/drawing/2014/main" id="{4166C884-7EF2-1DB0-F6D7-E1D8F25AC654}"/>
              </a:ext>
            </a:extLst>
          </p:cNvPr>
          <p:cNvSpPr txBox="1"/>
          <p:nvPr/>
        </p:nvSpPr>
        <p:spPr>
          <a:xfrm>
            <a:off x="42413" y="0"/>
            <a:ext cx="1427923" cy="369332"/>
          </a:xfrm>
          <a:prstGeom prst="rect">
            <a:avLst/>
          </a:prstGeom>
          <a:noFill/>
        </p:spPr>
        <p:txBody>
          <a:bodyPr wrap="square">
            <a:spAutoFit/>
          </a:bodyPr>
          <a:lstStyle/>
          <a:p>
            <a:pPr marL="0" indent="0" algn="r">
              <a:buNone/>
            </a:pPr>
            <a:r>
              <a:rPr lang="de-DE" b="1" dirty="0">
                <a:solidFill>
                  <a:schemeClr val="bg1"/>
                </a:solidFill>
                <a:latin typeface="Arial" panose="020B0604020202020204" pitchFamily="34" charset="0"/>
                <a:cs typeface="Arial" panose="020B0604020202020204" pitchFamily="34" charset="0"/>
              </a:rPr>
              <a:t>29.10.2025</a:t>
            </a:r>
          </a:p>
        </p:txBody>
      </p:sp>
    </p:spTree>
    <p:extLst>
      <p:ext uri="{BB962C8B-B14F-4D97-AF65-F5344CB8AC3E}">
        <p14:creationId xmlns:p14="http://schemas.microsoft.com/office/powerpoint/2010/main" val="91270610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Words>
  <Application>Microsoft Office PowerPoint</Application>
  <PresentationFormat>Breitbild</PresentationFormat>
  <Paragraphs>25</Paragraphs>
  <Slides>21</Slides>
  <Notes>6</Notes>
  <HiddenSlides>0</HiddenSlides>
  <MMClips>0</MMClips>
  <ScaleCrop>false</ScaleCrop>
  <HeadingPairs>
    <vt:vector size="4" baseType="variant">
      <vt:variant>
        <vt:lpstr>Design</vt:lpstr>
      </vt:variant>
      <vt:variant>
        <vt:i4>1</vt:i4>
      </vt:variant>
      <vt:variant>
        <vt:lpstr>Folientitel</vt:lpstr>
      </vt:variant>
      <vt:variant>
        <vt:i4>21</vt:i4>
      </vt:variant>
    </vt:vector>
  </HeadingPairs>
  <TitlesOfParts>
    <vt:vector size="22" baseType="lpstr">
      <vt:lpstr>Office</vt:lpstr>
      <vt:lpstr>Metz  Verdun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Metz  Verdun</dc:title>
  <dc:creator>Joel Jekel</dc:creator>
  <cp:lastModifiedBy>Dirk Haufler</cp:lastModifiedBy>
  <cp:revision>14</cp:revision>
  <dcterms:created xsi:type="dcterms:W3CDTF">2025-11-06T13:28:36Z</dcterms:created>
  <dcterms:modified xsi:type="dcterms:W3CDTF">2026-02-03T13:39:04Z</dcterms:modified>
</cp:coreProperties>
</file>